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4"/>
    <p:sldMasterId id="2147483654" r:id="rId5"/>
  </p:sldMasterIdLst>
  <p:notesMasterIdLst>
    <p:notesMasterId r:id="rId7"/>
  </p:notesMasterIdLst>
  <p:sldIdLst>
    <p:sldId id="349" r:id="rId6"/>
  </p:sldIdLst>
  <p:sldSz cx="12192000" cy="6858000"/>
  <p:notesSz cx="7010400" cy="9296400"/>
  <p:embeddedFontLst>
    <p:embeddedFont>
      <p:font typeface="Oswald" panose="00000500000000000000" pitchFamily="2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8" roundtripDataSignature="AMtx7mgiEQzM15yImlSdMhu3IxpNo6Dn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D1"/>
    <a:srgbClr val="457AA5"/>
    <a:srgbClr val="FACE00"/>
    <a:srgbClr val="62666A"/>
    <a:srgbClr val="D0D0CE"/>
    <a:srgbClr val="154973"/>
    <a:srgbClr val="EDEDED"/>
    <a:srgbClr val="475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AD395F-E91A-41FA-AFDC-03361F7857D6}" v="4" dt="2024-08-07T17:37:46.4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06"/>
    <p:restoredTop sz="92653"/>
  </p:normalViewPr>
  <p:slideViewPr>
    <p:cSldViewPr snapToGrid="0">
      <p:cViewPr varScale="1">
        <p:scale>
          <a:sx n="63" d="100"/>
          <a:sy n="63" d="100"/>
        </p:scale>
        <p:origin x="136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68" Type="http://customschemas.google.com/relationships/presentationmetadata" Target="metadata"/><Relationship Id="rId7" Type="http://schemas.openxmlformats.org/officeDocument/2006/relationships/notesMaster" Target="notesMasters/notesMaster1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7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6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1484959b1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11484959b13_0_2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 defTabSz="931774">
              <a:buNone/>
              <a:defRPr/>
            </a:pPr>
            <a:r>
              <a:rPr lang="en-US" dirty="0"/>
              <a:t>Cover Slide (option 3)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0737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 type="blank" preserve="1">
  <p:cSld name="Section Mast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18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1134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er.ny.gov/public-service-loan-forgiveness" TargetMode="External"/><Relationship Id="rId5" Type="http://schemas.openxmlformats.org/officeDocument/2006/relationships/hyperlink" Target="https://www.potsdam.edu/about/offices/hr/federal-public-service-loan-forgiveness-program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287E3A-02FE-B966-98B1-333C34B35E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7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FDA21D2-ADDB-C2D6-0304-680F249526BA}"/>
              </a:ext>
            </a:extLst>
          </p:cNvPr>
          <p:cNvSpPr/>
          <p:nvPr/>
        </p:nvSpPr>
        <p:spPr>
          <a:xfrm>
            <a:off x="184404" y="182880"/>
            <a:ext cx="11823192" cy="6492240"/>
          </a:xfrm>
          <a:prstGeom prst="roundRect">
            <a:avLst>
              <a:gd name="adj" fmla="val 3633"/>
            </a:avLst>
          </a:prstGeom>
          <a:gradFill flip="none" rotWithShape="1">
            <a:gsLst>
              <a:gs pos="0">
                <a:srgbClr val="D0D0CE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EEC95D-8EB3-0846-9B0E-185DCA083121}"/>
              </a:ext>
            </a:extLst>
          </p:cNvPr>
          <p:cNvSpPr txBox="1">
            <a:spLocks/>
          </p:cNvSpPr>
          <p:nvPr/>
        </p:nvSpPr>
        <p:spPr>
          <a:xfrm>
            <a:off x="464659" y="1725931"/>
            <a:ext cx="6267611" cy="2905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200" b="1" spc="300" dirty="0">
                <a:solidFill>
                  <a:srgbClr val="154973"/>
                </a:solidFill>
                <a:latin typeface="Oswald" panose="02000503000000000000" pitchFamily="2" charset="0"/>
              </a:rPr>
              <a:t>PUBLIC SERVICE LOAN FORGIVENESS PROGRAM</a:t>
            </a:r>
          </a:p>
        </p:txBody>
      </p:sp>
      <p:pic>
        <p:nvPicPr>
          <p:cNvPr id="8" name="Picture 7" descr="Arrow&#10;&#10;Description automatically generated with low confidence">
            <a:extLst>
              <a:ext uri="{FF2B5EF4-FFF2-40B4-BE49-F238E27FC236}">
                <a16:creationId xmlns:a16="http://schemas.microsoft.com/office/drawing/2014/main" id="{47973A77-B60B-38D4-6DB8-B71B6C8AF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78" y="95774"/>
            <a:ext cx="2017779" cy="20177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976244-07C3-DAE8-1417-A30CF7BBFC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24" t="-1" r="3820" b="205"/>
          <a:stretch/>
        </p:blipFill>
        <p:spPr>
          <a:xfrm>
            <a:off x="6310472" y="942032"/>
            <a:ext cx="5881527" cy="4356799"/>
          </a:xfrm>
          <a:custGeom>
            <a:avLst/>
            <a:gdLst>
              <a:gd name="connsiteX0" fmla="*/ 2289808 w 5416868"/>
              <a:gd name="connsiteY0" fmla="*/ 0 h 4579616"/>
              <a:gd name="connsiteX1" fmla="*/ 2315144 w 5416868"/>
              <a:gd name="connsiteY1" fmla="*/ 1279 h 4579616"/>
              <a:gd name="connsiteX2" fmla="*/ 2315144 w 5416868"/>
              <a:gd name="connsiteY2" fmla="*/ 0 h 4579616"/>
              <a:gd name="connsiteX3" fmla="*/ 5416868 w 5416868"/>
              <a:gd name="connsiteY3" fmla="*/ 0 h 4579616"/>
              <a:gd name="connsiteX4" fmla="*/ 5416868 w 5416868"/>
              <a:gd name="connsiteY4" fmla="*/ 4579615 h 4579616"/>
              <a:gd name="connsiteX5" fmla="*/ 2315144 w 5416868"/>
              <a:gd name="connsiteY5" fmla="*/ 4579615 h 4579616"/>
              <a:gd name="connsiteX6" fmla="*/ 2315144 w 5416868"/>
              <a:gd name="connsiteY6" fmla="*/ 4578337 h 4579616"/>
              <a:gd name="connsiteX7" fmla="*/ 2289808 w 5416868"/>
              <a:gd name="connsiteY7" fmla="*/ 4579616 h 4579616"/>
              <a:gd name="connsiteX8" fmla="*/ 0 w 5416868"/>
              <a:gd name="connsiteY8" fmla="*/ 2289808 h 4579616"/>
              <a:gd name="connsiteX9" fmla="*/ 2289808 w 5416868"/>
              <a:gd name="connsiteY9" fmla="*/ 0 h 457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16868" h="4579616">
                <a:moveTo>
                  <a:pt x="2289808" y="0"/>
                </a:moveTo>
                <a:lnTo>
                  <a:pt x="2315144" y="1279"/>
                </a:lnTo>
                <a:lnTo>
                  <a:pt x="2315144" y="0"/>
                </a:lnTo>
                <a:lnTo>
                  <a:pt x="5416868" y="0"/>
                </a:lnTo>
                <a:lnTo>
                  <a:pt x="5416868" y="4579615"/>
                </a:lnTo>
                <a:lnTo>
                  <a:pt x="2315144" y="4579615"/>
                </a:lnTo>
                <a:lnTo>
                  <a:pt x="2315144" y="4578337"/>
                </a:lnTo>
                <a:lnTo>
                  <a:pt x="2289808" y="4579616"/>
                </a:lnTo>
                <a:cubicBezTo>
                  <a:pt x="1025182" y="4579616"/>
                  <a:pt x="0" y="3554434"/>
                  <a:pt x="0" y="2289808"/>
                </a:cubicBezTo>
                <a:cubicBezTo>
                  <a:pt x="0" y="1025182"/>
                  <a:pt x="1025182" y="0"/>
                  <a:pt x="2289808" y="0"/>
                </a:cubicBezTo>
                <a:close/>
              </a:path>
            </a:pathLst>
          </a:cu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9AAB9F1C-4604-5200-926E-8E1D3B68C360}"/>
              </a:ext>
            </a:extLst>
          </p:cNvPr>
          <p:cNvSpPr/>
          <p:nvPr/>
        </p:nvSpPr>
        <p:spPr>
          <a:xfrm>
            <a:off x="184404" y="4807370"/>
            <a:ext cx="9051754" cy="1108598"/>
          </a:xfrm>
          <a:custGeom>
            <a:avLst/>
            <a:gdLst>
              <a:gd name="connsiteX0" fmla="*/ 0 w 9051754"/>
              <a:gd name="connsiteY0" fmla="*/ 0 h 1108598"/>
              <a:gd name="connsiteX1" fmla="*/ 8497455 w 9051754"/>
              <a:gd name="connsiteY1" fmla="*/ 0 h 1108598"/>
              <a:gd name="connsiteX2" fmla="*/ 9051754 w 9051754"/>
              <a:gd name="connsiteY2" fmla="*/ 554299 h 1108598"/>
              <a:gd name="connsiteX3" fmla="*/ 8497455 w 9051754"/>
              <a:gd name="connsiteY3" fmla="*/ 1108598 h 1108598"/>
              <a:gd name="connsiteX4" fmla="*/ 8497445 w 9051754"/>
              <a:gd name="connsiteY4" fmla="*/ 1108597 h 1108598"/>
              <a:gd name="connsiteX5" fmla="*/ 0 w 9051754"/>
              <a:gd name="connsiteY5" fmla="*/ 1108597 h 110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1754" h="1108598">
                <a:moveTo>
                  <a:pt x="0" y="0"/>
                </a:moveTo>
                <a:lnTo>
                  <a:pt x="8497455" y="0"/>
                </a:lnTo>
                <a:cubicBezTo>
                  <a:pt x="8803586" y="0"/>
                  <a:pt x="9051754" y="248168"/>
                  <a:pt x="9051754" y="554299"/>
                </a:cubicBezTo>
                <a:cubicBezTo>
                  <a:pt x="9051754" y="860430"/>
                  <a:pt x="8803586" y="1108598"/>
                  <a:pt x="8497455" y="1108598"/>
                </a:cubicBezTo>
                <a:lnTo>
                  <a:pt x="8497445" y="1108597"/>
                </a:lnTo>
                <a:lnTo>
                  <a:pt x="0" y="1108597"/>
                </a:lnTo>
                <a:close/>
              </a:path>
            </a:pathLst>
          </a:custGeom>
          <a:solidFill>
            <a:srgbClr val="457A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457CF7-03B9-CDF2-37A3-57350A9BC557}"/>
              </a:ext>
            </a:extLst>
          </p:cNvPr>
          <p:cNvSpPr txBox="1">
            <a:spLocks/>
          </p:cNvSpPr>
          <p:nvPr/>
        </p:nvSpPr>
        <p:spPr>
          <a:xfrm>
            <a:off x="759191" y="4954826"/>
            <a:ext cx="8149584" cy="7909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New York State Employee, You May Be Eligible to Have Student Loans Forgiven through this Federal Program</a:t>
            </a:r>
            <a:endParaRPr lang="en-US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464395-9AEA-4886-376E-0B23B74EA2B0}"/>
              </a:ext>
            </a:extLst>
          </p:cNvPr>
          <p:cNvSpPr txBox="1"/>
          <p:nvPr/>
        </p:nvSpPr>
        <p:spPr>
          <a:xfrm>
            <a:off x="855785" y="6073178"/>
            <a:ext cx="10820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200" cap="all" spc="300" dirty="0">
                <a:solidFill>
                  <a:srgbClr val="457A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 	Nicole </a:t>
            </a:r>
            <a:r>
              <a:rPr lang="en-US" sz="1200" cap="all" spc="300" dirty="0" err="1">
                <a:solidFill>
                  <a:srgbClr val="457A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bacon-ward</a:t>
            </a:r>
            <a:r>
              <a:rPr lang="en-US" sz="1200" cap="all" spc="300" dirty="0">
                <a:solidFill>
                  <a:srgbClr val="457A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315-267-2090, &amp; baconwns@potsdam.edu</a:t>
            </a:r>
            <a:endParaRPr lang="en-US" sz="1200" cap="all" spc="300" dirty="0">
              <a:solidFill>
                <a:srgbClr val="004D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cap="all" spc="300" dirty="0">
                <a:solidFill>
                  <a:srgbClr val="457A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	</a:t>
            </a:r>
            <a:r>
              <a:rPr lang="en-US" sz="1200" cap="all" spc="300" dirty="0">
                <a:solidFill>
                  <a:srgbClr val="004DD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Additional information</a:t>
            </a:r>
            <a:endParaRPr lang="en-US" sz="1200" cap="all" spc="300" dirty="0">
              <a:solidFill>
                <a:srgbClr val="004D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cap="all" spc="300" dirty="0">
                <a:solidFill>
                  <a:srgbClr val="457A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INFO:	</a:t>
            </a:r>
            <a:r>
              <a:rPr lang="en-US" sz="1200" cap="all" spc="300" dirty="0">
                <a:solidFill>
                  <a:srgbClr val="004DD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oer.ny.gov/public-service-loan-forgiveness</a:t>
            </a:r>
            <a:endParaRPr lang="en-US" sz="1200" cap="all" spc="300" dirty="0">
              <a:solidFill>
                <a:srgbClr val="004D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cap="all" spc="300" dirty="0">
                <a:solidFill>
                  <a:srgbClr val="154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261733503"/>
      </p:ext>
    </p:extLst>
  </p:cSld>
  <p:clrMapOvr>
    <a:masterClrMapping/>
  </p:clrMapOvr>
</p:sld>
</file>

<file path=ppt/theme/theme1.xml><?xml version="1.0" encoding="utf-8"?>
<a:theme xmlns:a="http://schemas.openxmlformats.org/drawingml/2006/main" name="Section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bSection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AFDB7280146046B9792B3E2BD44378" ma:contentTypeVersion="0" ma:contentTypeDescription="Create a new document." ma:contentTypeScope="" ma:versionID="50b1bcab7ce62b0acde7db0e87e9592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1d5eec3c12ee2e8127422d567928f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380BA6-283C-4EAB-A8DE-67DACCA103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75A0F0-8AA7-4EDA-9DC0-70F7CDD346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7E23138-B793-4EAB-89C2-6859E92EE573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8880</TotalTime>
  <Words>64</Words>
  <Application>Microsoft Office PowerPoint</Application>
  <PresentationFormat>Widescreen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Oswald</vt:lpstr>
      <vt:lpstr>Arial</vt:lpstr>
      <vt:lpstr>Section Master</vt:lpstr>
      <vt:lpstr>SubSection Master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Statham, Sarah (OER)</dc:creator>
  <cp:lastModifiedBy>Melissa E. Proulx</cp:lastModifiedBy>
  <cp:revision>99</cp:revision>
  <cp:lastPrinted>2024-09-27T12:44:01Z</cp:lastPrinted>
  <dcterms:modified xsi:type="dcterms:W3CDTF">2024-10-03T12:51:44Z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0x010100D3AFDB7280146046B9792B3E2BD44378</vt:lpwstr>
  </property>
</Properties>
</file>