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6"/>
  </p:notesMasterIdLst>
  <p:handoutMasterIdLst>
    <p:handoutMasterId r:id="rId27"/>
  </p:handoutMasterIdLst>
  <p:sldIdLst>
    <p:sldId id="256" r:id="rId2"/>
    <p:sldId id="275" r:id="rId3"/>
    <p:sldId id="271" r:id="rId4"/>
    <p:sldId id="288" r:id="rId5"/>
    <p:sldId id="294" r:id="rId6"/>
    <p:sldId id="257" r:id="rId7"/>
    <p:sldId id="270" r:id="rId8"/>
    <p:sldId id="296" r:id="rId9"/>
    <p:sldId id="295" r:id="rId10"/>
    <p:sldId id="272" r:id="rId11"/>
    <p:sldId id="299" r:id="rId12"/>
    <p:sldId id="297" r:id="rId13"/>
    <p:sldId id="298" r:id="rId14"/>
    <p:sldId id="300" r:id="rId15"/>
    <p:sldId id="290" r:id="rId16"/>
    <p:sldId id="280" r:id="rId17"/>
    <p:sldId id="261" r:id="rId18"/>
    <p:sldId id="276" r:id="rId19"/>
    <p:sldId id="262" r:id="rId20"/>
    <p:sldId id="263" r:id="rId21"/>
    <p:sldId id="266" r:id="rId22"/>
    <p:sldId id="283" r:id="rId23"/>
    <p:sldId id="282" r:id="rId24"/>
    <p:sldId id="277"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J Burnett" initials="JJB" lastIdx="1" clrIdx="0">
    <p:extLst>
      <p:ext uri="{19B8F6BF-5375-455C-9EA6-DF929625EA0E}">
        <p15:presenceInfo xmlns:p15="http://schemas.microsoft.com/office/powerpoint/2012/main" userId="S::burnetjj@potsdam.edu::28bb3e3d-292a-4e48-8b3b-c7e950425f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94787" autoAdjust="0"/>
  </p:normalViewPr>
  <p:slideViewPr>
    <p:cSldViewPr>
      <p:cViewPr varScale="1">
        <p:scale>
          <a:sx n="75" d="100"/>
          <a:sy n="75" d="100"/>
        </p:scale>
        <p:origin x="128" y="5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7/22/2021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7/22/2021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15</a:t>
            </a:fld>
            <a:endParaRPr lang="en-US" dirty="0"/>
          </a:p>
        </p:txBody>
      </p:sp>
    </p:spTree>
    <p:extLst>
      <p:ext uri="{BB962C8B-B14F-4D97-AF65-F5344CB8AC3E}">
        <p14:creationId xmlns:p14="http://schemas.microsoft.com/office/powerpoint/2010/main" val="52262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3F0AF0-7138-4E79-B37F-9AAFD19A5C14}"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F1490-8CD0-4B1A-87DA-B8F58934E3DE}" type="slidenum">
              <a:rPr lang="en-US" smtClean="0"/>
              <a:t>‹#›</a:t>
            </a:fld>
            <a:endParaRPr lang="en-US" dirty="0"/>
          </a:p>
        </p:txBody>
      </p:sp>
    </p:spTree>
    <p:extLst>
      <p:ext uri="{BB962C8B-B14F-4D97-AF65-F5344CB8AC3E}">
        <p14:creationId xmlns:p14="http://schemas.microsoft.com/office/powerpoint/2010/main" val="208060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2441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8284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1804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1166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94829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935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44254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1699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46515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77819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7/22/2021</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7321155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potsdam.edu/studentlife/support/accommodative-services/policies-procedur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potsdam.edu/studentlife/support/accommodative-services/information-faculty/accessify-your-course-tutorials-and-tip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otsdam.edu/studentlife/support/accommodative-services/information-faculty/accessify-your-course-tutorials-and-tips"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OAS@potsdam.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otsdam.edu/studentlife/support/accommodative-services" TargetMode="External"/><Relationship Id="rId2" Type="http://schemas.openxmlformats.org/officeDocument/2006/relationships/hyperlink" Target="https://www.potsdam.edu/studentlife/support/accommodative-services/information-faculty/course-syllabus-statement-op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OAS@potsdam.edu" TargetMode="External"/><Relationship Id="rId2" Type="http://schemas.openxmlformats.org/officeDocument/2006/relationships/hyperlink" Target="mailto:burnetjj@potsdam.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vernote.com/" TargetMode="External"/><Relationship Id="rId13" Type="http://schemas.openxmlformats.org/officeDocument/2006/relationships/hyperlink" Target="http://keep.google.com/" TargetMode="External"/><Relationship Id="rId3" Type="http://schemas.openxmlformats.org/officeDocument/2006/relationships/hyperlink" Target="https://www.grammarly.com/?q=brand&amp;utm_source=google&amp;utm_medium=cpc&amp;utm_campaign=brand_f1&amp;utm_content=sa360test&amp;utm_term=grammarly&amp;matchtype=e&amp;placement=&amp;network=g&amp;gclid=CjwKCAjw55-HBhAHEiwARMCszrLrI_RWfsVBMf8kI63jLKjDDn78g73wQAmXDRnGFwGijxCDioiDRhoCIiUQAvD_BwE&amp;gclsrc=aw.ds" TargetMode="External"/><Relationship Id="rId7" Type="http://schemas.openxmlformats.org/officeDocument/2006/relationships/hyperlink" Target="https://chrome.google.com/webstore/detail/voice-in-voice-typing/pjnefijmagpdjfhhkpljicbbpicelgko?hl=en" TargetMode="External"/><Relationship Id="rId12" Type="http://schemas.openxmlformats.org/officeDocument/2006/relationships/hyperlink" Target="https://otter.ai/login?utm_content=brand&amp;utm_source=google_ads&amp;utm_medium=search&amp;utm_campaign=prospecting-consumer-non_edu-web-brand&amp;utm_term=otter%20ai&amp;gclid=CjwKCAjw55-HBhAHEiwARMCszq_6kYXVtiaJ-9fn9ab753IiPDGKXz2DcFvTFwhe-BBnQOUIg5OoORoCxskQAvD_BwE" TargetMode="External"/><Relationship Id="rId2" Type="http://schemas.openxmlformats.org/officeDocument/2006/relationships/hyperlink" Target="https://www.vitalsource.com/bartleby" TargetMode="External"/><Relationship Id="rId16" Type="http://schemas.openxmlformats.org/officeDocument/2006/relationships/hyperlink" Target="https://www.notion.so/product" TargetMode="External"/><Relationship Id="rId1" Type="http://schemas.openxmlformats.org/officeDocument/2006/relationships/slideLayout" Target="../slideLayouts/slideLayout2.xml"/><Relationship Id="rId6" Type="http://schemas.openxmlformats.org/officeDocument/2006/relationships/hyperlink" Target="https://www.bookshare.org/cms/" TargetMode="External"/><Relationship Id="rId11" Type="http://schemas.openxmlformats.org/officeDocument/2006/relationships/hyperlink" Target="https://hemingwayapp.com/" TargetMode="External"/><Relationship Id="rId5" Type="http://schemas.openxmlformats.org/officeDocument/2006/relationships/hyperlink" Target="https://chrome.google.com/webstore/detail/block-site-website-blocke/eiimnmioipafcokbfikbljfdeojpcgbh?hl=en-US" TargetMode="External"/><Relationship Id="rId15" Type="http://schemas.openxmlformats.org/officeDocument/2006/relationships/hyperlink" Target="Microsoft%20Office%20365" TargetMode="External"/><Relationship Id="rId10" Type="http://schemas.openxmlformats.org/officeDocument/2006/relationships/hyperlink" Target="https://chrome.google.com/webstore/detail/readme-text-to-speech-rea/npdkkcjlmhcnnaoobfdjndibfkkhhdfn?hl=en-US" TargetMode="External"/><Relationship Id="rId4" Type="http://schemas.openxmlformats.org/officeDocument/2006/relationships/hyperlink" Target="https://play.google.com/store/apps/details?id=com.kirtan.audionotetaker&amp;hl=en_US&amp;gl=US" TargetMode="External"/><Relationship Id="rId9" Type="http://schemas.openxmlformats.org/officeDocument/2006/relationships/hyperlink" Target="http://www.rememberthemilk.com/" TargetMode="External"/><Relationship Id="rId14" Type="http://schemas.openxmlformats.org/officeDocument/2006/relationships/hyperlink" Target="https://apps.apple.com/us/app/voice-dream-reader/id496177674"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potsdam.edu/studentlife/support/accommodative-services/services-resour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3810" y="851517"/>
            <a:ext cx="5237101" cy="2991416"/>
          </a:xfrm>
        </p:spPr>
        <p:txBody>
          <a:bodyPr anchor="b">
            <a:normAutofit/>
          </a:bodyPr>
          <a:lstStyle/>
          <a:p>
            <a:pPr algn="l"/>
            <a:r>
              <a:rPr lang="en-US" sz="5100" b="1">
                <a:latin typeface="Arial" panose="020B0604020202020204" pitchFamily="34" charset="0"/>
                <a:cs typeface="Arial" panose="020B0604020202020204" pitchFamily="34" charset="0"/>
              </a:rPr>
              <a:t>Office of Accommodative Services</a:t>
            </a:r>
            <a:br>
              <a:rPr lang="en-US" sz="5100">
                <a:latin typeface="Arial" panose="020B0604020202020204" pitchFamily="34" charset="0"/>
                <a:cs typeface="Arial" panose="020B0604020202020204" pitchFamily="34" charset="0"/>
              </a:rPr>
            </a:br>
            <a:r>
              <a:rPr lang="en-US" sz="5100" b="1">
                <a:latin typeface="Arial" panose="020B0604020202020204" pitchFamily="34" charset="0"/>
                <a:cs typeface="Arial" panose="020B0604020202020204" pitchFamily="34" charset="0"/>
              </a:rPr>
              <a:t>Helpful Tips</a:t>
            </a:r>
          </a:p>
        </p:txBody>
      </p:sp>
      <p:sp>
        <p:nvSpPr>
          <p:cNvPr id="3" name="Subtitle 2"/>
          <p:cNvSpPr>
            <a:spLocks noGrp="1"/>
          </p:cNvSpPr>
          <p:nvPr>
            <p:ph type="subTitle" idx="1"/>
          </p:nvPr>
        </p:nvSpPr>
        <p:spPr>
          <a:xfrm>
            <a:off x="1093811" y="3842932"/>
            <a:ext cx="4166029" cy="2163551"/>
          </a:xfrm>
        </p:spPr>
        <p:txBody>
          <a:bodyPr anchor="t">
            <a:normAutofit/>
          </a:bodyPr>
          <a:lstStyle/>
          <a:p>
            <a:pPr algn="l"/>
            <a:endParaRPr lang="en-US" dirty="0"/>
          </a:p>
          <a:p>
            <a:pPr algn="l"/>
            <a:r>
              <a:rPr lang="en-US" b="1" dirty="0"/>
              <a:t>Jessica Burnett</a:t>
            </a:r>
          </a:p>
          <a:p>
            <a:pPr algn="l"/>
            <a:r>
              <a:rPr lang="en-US" b="1" dirty="0"/>
              <a:t>Assistant Director of SSC, Office of Accommodative Services </a:t>
            </a:r>
          </a:p>
        </p:txBody>
      </p:sp>
      <p:sp>
        <p:nvSpPr>
          <p:cNvPr id="16" name="Freeform: Shape 1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935" y="851518"/>
            <a:ext cx="618319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Blue sign with persons head, person using a cane, person in a wheelchair, and two hands signing on top of the words Not all disabilities are visible"/>
          <p:cNvPicPr>
            <a:picLocks noChangeAspect="1"/>
          </p:cNvPicPr>
          <p:nvPr/>
        </p:nvPicPr>
        <p:blipFill>
          <a:blip r:embed="rId2">
            <a:extLst>
              <a:ext uri="{28A0092B-C50C-407E-A947-70E740481C1C}">
                <a14:useLocalDpi xmlns:a14="http://schemas.microsoft.com/office/drawing/2010/main" val="0"/>
              </a:ext>
            </a:extLst>
          </a:blip>
          <a:stretch/>
        </p:blipFill>
        <p:spPr>
          <a:xfrm>
            <a:off x="7529541" y="2129726"/>
            <a:ext cx="3216495" cy="3216495"/>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5" descr="Man sitting at a desk speaking to a monkey, penguin, elephant, fish, seal, and dog. Saying &quot;For a fair selection everybody has to take the same exam: Please climb that tree.&quot;"/>
          <p:cNvPicPr>
            <a:picLocks noChangeAspect="1"/>
          </p:cNvPicPr>
          <p:nvPr/>
        </p:nvPicPr>
        <p:blipFill rotWithShape="1">
          <a:blip r:embed="rId2">
            <a:extLst>
              <a:ext uri="{28A0092B-C50C-407E-A947-70E740481C1C}">
                <a14:useLocalDpi xmlns:a14="http://schemas.microsoft.com/office/drawing/2010/main" val="0"/>
              </a:ext>
            </a:extLst>
          </a:blip>
          <a:srcRect b="18457"/>
          <a:stretch/>
        </p:blipFill>
        <p:spPr>
          <a:xfrm>
            <a:off x="20" y="10"/>
            <a:ext cx="12188804"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5605"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263" y="1913950"/>
            <a:ext cx="4203042" cy="1342754"/>
          </a:xfrm>
        </p:spPr>
        <p:txBody>
          <a:bodyPr>
            <a:normAutofit/>
          </a:bodyPr>
          <a:lstStyle/>
          <a:p>
            <a:pPr algn="ctr"/>
            <a:r>
              <a:rPr lang="en-US" sz="3300" b="1">
                <a:latin typeface="Arial Black" panose="020B0A04020102020204" pitchFamily="34" charset="0"/>
              </a:rPr>
              <a:t>Testing Accommodations</a:t>
            </a:r>
            <a:endParaRPr lang="en-US" sz="33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6455" y="3337139"/>
            <a:ext cx="935176"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3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48FB4-F322-4284-BAE7-788DB888B470}"/>
              </a:ext>
            </a:extLst>
          </p:cNvPr>
          <p:cNvSpPr>
            <a:spLocks noGrp="1"/>
          </p:cNvSpPr>
          <p:nvPr>
            <p:ph type="title"/>
          </p:nvPr>
        </p:nvSpPr>
        <p:spPr>
          <a:xfrm>
            <a:off x="976491" y="3703975"/>
            <a:ext cx="4336728" cy="2398713"/>
          </a:xfrm>
        </p:spPr>
        <p:txBody>
          <a:bodyPr>
            <a:normAutofit/>
          </a:bodyPr>
          <a:lstStyle/>
          <a:p>
            <a:pPr algn="ctr"/>
            <a:r>
              <a:rPr lang="en-US" sz="4000"/>
              <a:t>Common Testing Accommodations</a:t>
            </a:r>
          </a:p>
        </p:txBody>
      </p:sp>
      <p:pic>
        <p:nvPicPr>
          <p:cNvPr id="5" name="Picture 4" descr="Working space background of a keyboard , notebook, pencil and blackboard.">
            <a:extLst>
              <a:ext uri="{FF2B5EF4-FFF2-40B4-BE49-F238E27FC236}">
                <a16:creationId xmlns:a16="http://schemas.microsoft.com/office/drawing/2014/main" id="{56712B3A-73B1-4289-93A0-99749EAC556C}"/>
              </a:ext>
            </a:extLst>
          </p:cNvPr>
          <p:cNvPicPr>
            <a:picLocks noChangeAspect="1"/>
          </p:cNvPicPr>
          <p:nvPr/>
        </p:nvPicPr>
        <p:blipFill rotWithShape="1">
          <a:blip r:embed="rId2"/>
          <a:srcRect t="28495" b="32739"/>
          <a:stretch/>
        </p:blipFill>
        <p:spPr>
          <a:xfrm>
            <a:off x="1" y="10"/>
            <a:ext cx="12188824"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a:extLst>
              <a:ext uri="{FF2B5EF4-FFF2-40B4-BE49-F238E27FC236}">
                <a16:creationId xmlns:a16="http://schemas.microsoft.com/office/drawing/2014/main" id="{EB6D7226-9714-4E4B-8E2F-358D5A8BA4F7}"/>
              </a:ext>
            </a:extLst>
          </p:cNvPr>
          <p:cNvSpPr>
            <a:spLocks noGrp="1"/>
          </p:cNvSpPr>
          <p:nvPr>
            <p:ph idx="1"/>
          </p:nvPr>
        </p:nvSpPr>
        <p:spPr>
          <a:xfrm>
            <a:off x="5561012" y="3154024"/>
            <a:ext cx="6400800" cy="3703965"/>
          </a:xfrm>
        </p:spPr>
        <p:txBody>
          <a:bodyPr anchor="ctr">
            <a:normAutofit/>
          </a:bodyPr>
          <a:lstStyle/>
          <a:p>
            <a:r>
              <a:rPr lang="en-US" sz="2000" dirty="0"/>
              <a:t> </a:t>
            </a:r>
            <a:r>
              <a:rPr lang="en-US" sz="2800" dirty="0"/>
              <a:t>Extended Time 1.5 or 2.0 </a:t>
            </a:r>
          </a:p>
          <a:p>
            <a:r>
              <a:rPr lang="en-US" sz="2800" dirty="0"/>
              <a:t>Separate Testing Location</a:t>
            </a:r>
          </a:p>
          <a:p>
            <a:r>
              <a:rPr lang="en-US" sz="2800" dirty="0"/>
              <a:t>Test Reader (Computer Software)</a:t>
            </a:r>
          </a:p>
          <a:p>
            <a:r>
              <a:rPr lang="en-US" sz="2800" dirty="0"/>
              <a:t>Computer for Typing</a:t>
            </a:r>
          </a:p>
          <a:p>
            <a:r>
              <a:rPr lang="en-US" sz="2800" dirty="0"/>
              <a:t>Scribe</a:t>
            </a:r>
          </a:p>
          <a:p>
            <a:r>
              <a:rPr lang="en-US" sz="2800" dirty="0"/>
              <a:t>Calculator </a:t>
            </a:r>
          </a:p>
          <a:p>
            <a:endParaRPr lang="en-US" sz="2000" dirty="0"/>
          </a:p>
        </p:txBody>
      </p:sp>
    </p:spTree>
    <p:extLst>
      <p:ext uri="{BB962C8B-B14F-4D97-AF65-F5344CB8AC3E}">
        <p14:creationId xmlns:p14="http://schemas.microsoft.com/office/powerpoint/2010/main" val="16239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152400"/>
            <a:ext cx="10512862" cy="1538289"/>
          </a:xfrm>
        </p:spPr>
        <p:txBody>
          <a:bodyPr>
            <a:normAutofit/>
          </a:bodyPr>
          <a:lstStyle/>
          <a:p>
            <a:pPr algn="ctr"/>
            <a:r>
              <a:rPr lang="en-US" dirty="0">
                <a:latin typeface="Arial" panose="020B0604020202020204" pitchFamily="34" charset="0"/>
                <a:cs typeface="Arial" panose="020B0604020202020204" pitchFamily="34" charset="0"/>
              </a:rPr>
              <a:t>Strive for “beyond compliance”</a:t>
            </a:r>
          </a:p>
        </p:txBody>
      </p:sp>
      <p:sp>
        <p:nvSpPr>
          <p:cNvPr id="3" name="Content Placeholder 2"/>
          <p:cNvSpPr>
            <a:spLocks noGrp="1"/>
          </p:cNvSpPr>
          <p:nvPr>
            <p:ph idx="1"/>
          </p:nvPr>
        </p:nvSpPr>
        <p:spPr>
          <a:xfrm>
            <a:off x="227012" y="1655432"/>
            <a:ext cx="11734800" cy="5202568"/>
          </a:xfrm>
        </p:spPr>
        <p:txBody>
          <a:bodyPr>
            <a:normAutofit fontScale="70000" lnSpcReduction="20000"/>
          </a:bodyPr>
          <a:lstStyle/>
          <a:p>
            <a:pPr marL="0" indent="0">
              <a:buNone/>
            </a:pPr>
            <a:r>
              <a:rPr lang="en-US" sz="2600" dirty="0">
                <a:latin typeface="Arial" panose="020B0604020202020204" pitchFamily="34" charset="0"/>
                <a:cs typeface="Arial" panose="020B0604020202020204" pitchFamily="34" charset="0"/>
              </a:rPr>
              <a:t>Many students who have been previously identified as having a disability do not access accommodations once enrolled in higher education. The root of many common barriers lies in the makeup of the class. </a:t>
            </a:r>
          </a:p>
          <a:p>
            <a:pPr marL="0" indent="0">
              <a:buNone/>
            </a:pPr>
            <a:r>
              <a:rPr lang="en-US" sz="2600" dirty="0">
                <a:latin typeface="Arial" panose="020B0604020202020204" pitchFamily="34" charset="0"/>
                <a:cs typeface="Arial" panose="020B0604020202020204" pitchFamily="34" charset="0"/>
              </a:rPr>
              <a:t>Universal Design can reduce the need for classroom accommodations that often stigmatize students as receiving special treatment. Universal Design encourages the development of learning environments that do not depend on students disclosing aspects of their identity and needs to have equal access.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Tests:</a:t>
            </a:r>
          </a:p>
          <a:p>
            <a:r>
              <a:rPr lang="en-US" sz="2600" dirty="0">
                <a:latin typeface="Arial" panose="020B0604020202020204" pitchFamily="34" charset="0"/>
                <a:cs typeface="Arial" panose="020B0604020202020204" pitchFamily="34" charset="0"/>
              </a:rPr>
              <a:t>Use Moodle</a:t>
            </a:r>
          </a:p>
          <a:p>
            <a:pPr marL="0" indent="0">
              <a:buNone/>
            </a:pPr>
            <a:r>
              <a:rPr lang="en-US" sz="2600" dirty="0">
                <a:latin typeface="Arial" panose="020B0604020202020204" pitchFamily="34" charset="0"/>
                <a:cs typeface="Arial" panose="020B0604020202020204" pitchFamily="34" charset="0"/>
              </a:rPr>
              <a:t>	Place short weekly quizzes on Moodle before a class. This allows students who need extended time or a separate testing location to utilize what they need without missing any parts of the class or feeling like they are holding the rest of the class up.</a:t>
            </a:r>
          </a:p>
          <a:p>
            <a:r>
              <a:rPr lang="en-US" sz="2600" dirty="0">
                <a:latin typeface="Arial" panose="020B0604020202020204" pitchFamily="34" charset="0"/>
                <a:cs typeface="Arial" panose="020B0604020202020204" pitchFamily="34" charset="0"/>
              </a:rPr>
              <a:t>Allow for multiple tries on quizzes and/or drop the lowest test grade</a:t>
            </a:r>
          </a:p>
          <a:p>
            <a:r>
              <a:rPr lang="en-US" sz="2600" dirty="0">
                <a:latin typeface="Arial" panose="020B0604020202020204" pitchFamily="34" charset="0"/>
                <a:cs typeface="Arial" panose="020B0604020202020204" pitchFamily="34" charset="0"/>
              </a:rPr>
              <a:t> Develop different methods of assignments for the same assignment. For example: papers, presentations, verbal assessments, videos. </a:t>
            </a:r>
          </a:p>
          <a:p>
            <a:r>
              <a:rPr lang="en-US" sz="2600" dirty="0">
                <a:latin typeface="Arial" panose="020B0604020202020204" pitchFamily="34" charset="0"/>
                <a:cs typeface="Arial" panose="020B0604020202020204" pitchFamily="34" charset="0"/>
              </a:rPr>
              <a:t>Allow untimed tests </a:t>
            </a: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2600" i="1" dirty="0">
                <a:latin typeface="Arial" panose="020B0604020202020204" pitchFamily="34" charset="0"/>
                <a:cs typeface="Arial" panose="020B0604020202020204" pitchFamily="34" charset="0"/>
              </a:rPr>
              <a:t>*** If you have students who requires extended time on tests such as 1.5 times and you give the whole class the extended time, the student with the extended time would still require 1.5 times on top of the new time. Giving blanket extended time to everyone is not considered an appropriate accommodation ****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0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152400"/>
            <a:ext cx="10512862" cy="1538289"/>
          </a:xfrm>
        </p:spPr>
        <p:txBody>
          <a:bodyPr>
            <a:normAutofit/>
          </a:bodyPr>
          <a:lstStyle/>
          <a:p>
            <a:pPr algn="ctr"/>
            <a:r>
              <a:rPr lang="en-US" dirty="0">
                <a:latin typeface="Arial" panose="020B0604020202020204" pitchFamily="34" charset="0"/>
                <a:cs typeface="Arial" panose="020B0604020202020204" pitchFamily="34" charset="0"/>
              </a:rPr>
              <a:t>Strive for “beyond compliance” continued</a:t>
            </a:r>
          </a:p>
        </p:txBody>
      </p:sp>
      <p:sp>
        <p:nvSpPr>
          <p:cNvPr id="3" name="Content Placeholder 2"/>
          <p:cNvSpPr>
            <a:spLocks noGrp="1"/>
          </p:cNvSpPr>
          <p:nvPr>
            <p:ph idx="1"/>
          </p:nvPr>
        </p:nvSpPr>
        <p:spPr>
          <a:xfrm>
            <a:off x="379412" y="1503032"/>
            <a:ext cx="10997139" cy="5202568"/>
          </a:xfrm>
        </p:spPr>
        <p:txBody>
          <a:bodyPr>
            <a:normAutofit fontScale="85000" lnSpcReduction="20000"/>
          </a:bodyPr>
          <a:lstStyle/>
          <a:p>
            <a:pPr marL="0" indent="0">
              <a:buNone/>
            </a:pPr>
            <a:r>
              <a:rPr lang="en-US" sz="1600" dirty="0">
                <a:latin typeface="Arial" panose="020B0604020202020204" pitchFamily="34" charset="0"/>
                <a:cs typeface="Arial" panose="020B0604020202020204" pitchFamily="34" charset="0"/>
              </a:rPr>
              <a:t>Classroom Bans:</a:t>
            </a:r>
          </a:p>
          <a:p>
            <a:pPr marL="0" indent="0">
              <a:buNone/>
            </a:pPr>
            <a:r>
              <a:rPr lang="en-US" sz="1600" dirty="0">
                <a:latin typeface="Arial" panose="020B0604020202020204" pitchFamily="34" charset="0"/>
                <a:cs typeface="Arial" panose="020B0604020202020204" pitchFamily="34" charset="0"/>
              </a:rPr>
              <a:t>Classroom laptop bans can single out students who exercise their accommodation of using a laptop. These bands send the ableist message that the course is designed for </a:t>
            </a:r>
            <a:r>
              <a:rPr lang="en-US" sz="1600" i="1" dirty="0">
                <a:latin typeface="Arial" panose="020B0604020202020204" pitchFamily="34" charset="0"/>
                <a:cs typeface="Arial" panose="020B0604020202020204" pitchFamily="34" charset="0"/>
              </a:rPr>
              <a:t>some</a:t>
            </a:r>
            <a:r>
              <a:rPr lang="en-US" sz="1600" dirty="0">
                <a:latin typeface="Arial" panose="020B0604020202020204" pitchFamily="34" charset="0"/>
                <a:cs typeface="Arial" panose="020B0604020202020204" pitchFamily="34" charset="0"/>
              </a:rPr>
              <a:t> students- those who succeed by handwriting their notes.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For accommodation notetaker:</a:t>
            </a:r>
          </a:p>
          <a:p>
            <a:pPr marL="0" indent="0">
              <a:buNone/>
            </a:pPr>
            <a:r>
              <a:rPr lang="en-US" sz="1600" dirty="0">
                <a:latin typeface="Arial" panose="020B0604020202020204" pitchFamily="34" charset="0"/>
                <a:cs typeface="Arial" panose="020B0604020202020204" pitchFamily="34" charset="0"/>
              </a:rPr>
              <a:t>Include a class wide assignment which students sign up to take notes on a different day in the semester or ask for volunteers. All notes are made available to everyone in the class. Or use a system that allows collaborative notetaking to happen at the same time during class- such as Google Docs. Make PowerPoints available before lectures to allow students to follow along.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For accommodation extended deadlines on assignments: </a:t>
            </a:r>
          </a:p>
          <a:p>
            <a:pPr marL="0" indent="0">
              <a:buNone/>
            </a:pPr>
            <a:r>
              <a:rPr lang="en-US" sz="1600" dirty="0">
                <a:latin typeface="Arial" panose="020B0604020202020204" pitchFamily="34" charset="0"/>
                <a:cs typeface="Arial" panose="020B0604020202020204" pitchFamily="34" charset="0"/>
              </a:rPr>
              <a:t>Revise the statement in the syllabus regarding deadlines to indicated that deadlines are flexible for all students. To ensure accountability while providing flexibility, ask students to communicate with the professor before an assignment’s due date regarding extending the deadline.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For accommodation use of laptop for note taking:</a:t>
            </a:r>
          </a:p>
          <a:p>
            <a:pPr marL="0" indent="0">
              <a:buNone/>
            </a:pPr>
            <a:r>
              <a:rPr lang="en-US" sz="1600" dirty="0">
                <a:latin typeface="Arial" panose="020B0604020202020204" pitchFamily="34" charset="0"/>
                <a:cs typeface="Arial" panose="020B0604020202020204" pitchFamily="34" charset="0"/>
              </a:rPr>
              <a:t>Revise the statement in the syllabus regarding laptop computers to indicated that laptops and other forms of technology are allowed, as needed, for all students.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For accommodation recorded lecture:</a:t>
            </a:r>
          </a:p>
          <a:p>
            <a:pPr marL="0" indent="0">
              <a:buNone/>
            </a:pPr>
            <a:r>
              <a:rPr lang="en-US" sz="1600" dirty="0">
                <a:latin typeface="Arial" panose="020B0604020202020204" pitchFamily="34" charset="0"/>
                <a:cs typeface="Arial" panose="020B0604020202020204" pitchFamily="34" charset="0"/>
              </a:rPr>
              <a:t>Record your lectures either via audio only or video/audio and have lectures available for students to watch/read/listen to on the LMS. Or encourage students to use there own recording devices.                                            </a:t>
            </a:r>
          </a:p>
          <a:p>
            <a:pPr marL="0" indent="0">
              <a:buNone/>
            </a:pPr>
            <a:r>
              <a:rPr lang="en-US" sz="16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Disability Compliance for Higher Education/Vol 26 Issue 8 p 6-7</a:t>
            </a:r>
          </a:p>
        </p:txBody>
      </p:sp>
    </p:spTree>
    <p:extLst>
      <p:ext uri="{BB962C8B-B14F-4D97-AF65-F5344CB8AC3E}">
        <p14:creationId xmlns:p14="http://schemas.microsoft.com/office/powerpoint/2010/main" val="17598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372" y="3248026"/>
            <a:ext cx="3290030" cy="2452687"/>
          </a:xfrm>
        </p:spPr>
        <p:txBody>
          <a:bodyPr vert="horz" lIns="91440" tIns="45720" rIns="91440" bIns="45720" rtlCol="0" anchor="ctr">
            <a:normAutofit/>
          </a:bodyPr>
          <a:lstStyle/>
          <a:p>
            <a:pPr defTabSz="914400"/>
            <a:r>
              <a:rPr lang="en-US" sz="3300" dirty="0"/>
              <a:t>What can I do besides these listed accommodations?</a:t>
            </a:r>
          </a:p>
        </p:txBody>
      </p:sp>
      <p:pic>
        <p:nvPicPr>
          <p:cNvPr id="5" name="Content Placeholder 4" descr="Person handing over a flower, only the hands of the people can be seen."/>
          <p:cNvPicPr>
            <a:picLocks noGrp="1"/>
          </p:cNvPicPr>
          <p:nvPr>
            <p:ph sz="half" idx="2"/>
          </p:nvPr>
        </p:nvPicPr>
        <p:blipFill rotWithShape="1">
          <a:blip r:embed="rId2" cstate="print">
            <a:extLst>
              <a:ext uri="{28A0092B-C50C-407E-A947-70E740481C1C}">
                <a14:useLocalDpi xmlns:a14="http://schemas.microsoft.com/office/drawing/2010/main" val="0"/>
              </a:ext>
            </a:extLst>
          </a:blip>
          <a:srcRect t="28036" b="20800"/>
          <a:stretch/>
        </p:blipFill>
        <p:spPr bwMode="auto">
          <a:xfrm>
            <a:off x="20" y="11"/>
            <a:ext cx="12188805" cy="27431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p:cNvSpPr>
            <a:spLocks noGrp="1"/>
          </p:cNvSpPr>
          <p:nvPr>
            <p:ph sz="half" idx="1"/>
          </p:nvPr>
        </p:nvSpPr>
        <p:spPr>
          <a:xfrm>
            <a:off x="4189412" y="2895600"/>
            <a:ext cx="7815130" cy="3462336"/>
          </a:xfrm>
        </p:spPr>
        <p:txBody>
          <a:bodyPr vert="horz" lIns="91440" tIns="45720" rIns="91440" bIns="45720" rtlCol="0" anchor="ctr">
            <a:normAutofit lnSpcReduction="10000"/>
          </a:bodyPr>
          <a:lstStyle/>
          <a:p>
            <a:pPr marL="0" indent="0" defTabSz="914400">
              <a:buNone/>
            </a:pPr>
            <a:r>
              <a:rPr lang="en-US" sz="1800" dirty="0"/>
              <a:t>When meeting with a student about their accommodation plan consider asking students “what can I do besides these listed accommodations?” </a:t>
            </a:r>
          </a:p>
          <a:p>
            <a:pPr marL="0" indent="0" defTabSz="914400">
              <a:buNone/>
            </a:pPr>
            <a:r>
              <a:rPr lang="en-US" sz="1800" dirty="0"/>
              <a:t>This question opens the lines of communication and can make your student feel more comfortable in your class. Students might talk about things that worked in high school or something that they have wanted to try. </a:t>
            </a:r>
          </a:p>
          <a:p>
            <a:pPr marL="0" indent="0" defTabSz="914400">
              <a:buNone/>
            </a:pPr>
            <a:r>
              <a:rPr lang="en-US" sz="1800" dirty="0"/>
              <a:t>If a student does not have any suggestions perhaps offer things like mid-semester check ins or encourage the use of office hours. </a:t>
            </a:r>
          </a:p>
          <a:p>
            <a:pPr marL="0" indent="-228600" defTabSz="914400"/>
            <a:endParaRPr lang="en-US" sz="1800" dirty="0"/>
          </a:p>
          <a:p>
            <a:pPr marL="0" indent="0" defTabSz="914400">
              <a:buNone/>
            </a:pPr>
            <a:r>
              <a:rPr lang="en-US" sz="1800" dirty="0"/>
              <a:t>If a student suggests something that you think is an alteration to the class, please feel free to contact the Office of Accommodative Services to discuss the alternation.  Slide 9 of this PowerPoint explains some differences between high school and college accommodations. </a:t>
            </a:r>
          </a:p>
          <a:p>
            <a:pPr marL="0" indent="-228600" defTabSz="914400"/>
            <a:endParaRPr lang="en-US" sz="1100" dirty="0"/>
          </a:p>
        </p:txBody>
      </p:sp>
    </p:spTree>
    <p:extLst>
      <p:ext uri="{BB962C8B-B14F-4D97-AF65-F5344CB8AC3E}">
        <p14:creationId xmlns:p14="http://schemas.microsoft.com/office/powerpoint/2010/main" val="19939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7130" y="3509963"/>
            <a:ext cx="7090368"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65613" y="3348037"/>
            <a:ext cx="7531886" cy="2435441"/>
          </a:xfrm>
          <a:prstGeom prst="ellipse">
            <a:avLst/>
          </a:prstGeom>
        </p:spPr>
        <p:txBody>
          <a:bodyPr vert="horz" lIns="91440" tIns="45720" rIns="91440" bIns="45720" rtlCol="0" anchor="b">
            <a:normAutofit/>
          </a:bodyPr>
          <a:lstStyle/>
          <a:p>
            <a:pPr defTabSz="914400"/>
            <a:r>
              <a:rPr lang="en-US" sz="2200" kern="1200" dirty="0">
                <a:solidFill>
                  <a:srgbClr val="FFFFFF"/>
                </a:solidFill>
                <a:latin typeface="+mj-lt"/>
                <a:ea typeface="+mj-ea"/>
                <a:cs typeface="+mj-cs"/>
              </a:rPr>
              <a:t>Design with accessibility in mind from the start. </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When creating materials, finding textbooks, videos, software, etc. It is easier to create/find accessible materials then it is to modify something that is already created. </a:t>
            </a:r>
          </a:p>
        </p:txBody>
      </p:sp>
      <p:pic>
        <p:nvPicPr>
          <p:cNvPr id="6146" name="Picture 2" descr="Ramp built into steeps that lead to steeps at the top of the ramp making this ramp inaccessibl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 b="2771"/>
          <a:stretch/>
        </p:blipFill>
        <p:spPr bwMode="auto">
          <a:xfrm>
            <a:off x="317552" y="321733"/>
            <a:ext cx="4150600" cy="3026834"/>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Bathroom marked as accessible but is actually too small for it's users.">
            <a:extLst>
              <a:ext uri="{FF2B5EF4-FFF2-40B4-BE49-F238E27FC236}">
                <a16:creationId xmlns:a16="http://schemas.microsoft.com/office/drawing/2014/main" id="{4DD05A78-B811-4F73-B423-47096B4998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161" r="-1" b="12137"/>
          <a:stretch/>
        </p:blipFill>
        <p:spPr bwMode="auto">
          <a:xfrm>
            <a:off x="4637746" y="321733"/>
            <a:ext cx="3539055" cy="2985818"/>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Accessible bathroom with plenty of space for wheelchair users complete with accessible bars and sink">
            <a:extLst>
              <a:ext uri="{FF2B5EF4-FFF2-40B4-BE49-F238E27FC236}">
                <a16:creationId xmlns:a16="http://schemas.microsoft.com/office/drawing/2014/main" id="{2E54B763-0CD6-4720-917F-8C794C080F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83" r="18147" b="1"/>
          <a:stretch/>
        </p:blipFill>
        <p:spPr bwMode="auto">
          <a:xfrm>
            <a:off x="8346395" y="321734"/>
            <a:ext cx="3534670" cy="2985818"/>
          </a:xfrm>
          <a:prstGeom prst="rect">
            <a:avLst/>
          </a:prstGeom>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6948" y="5443086"/>
            <a:ext cx="6399134"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Stairs with built in ramp allowing all individuals to use the same entrance">
            <a:extLst>
              <a:ext uri="{FF2B5EF4-FFF2-40B4-BE49-F238E27FC236}">
                <a16:creationId xmlns:a16="http://schemas.microsoft.com/office/drawing/2014/main" id="{755510B5-2957-43D1-8400-21A33BE003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059" r="-4" b="-4"/>
          <a:stretch/>
        </p:blipFill>
        <p:spPr bwMode="auto">
          <a:xfrm>
            <a:off x="317552" y="3509433"/>
            <a:ext cx="4159368" cy="302683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5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Arial Black" panose="020B0A04020102020204" pitchFamily="34" charset="0"/>
              </a:rPr>
              <a:t>Service Animals</a:t>
            </a:r>
          </a:p>
        </p:txBody>
      </p:sp>
      <p:pic>
        <p:nvPicPr>
          <p:cNvPr id="4100" name="Picture 4" descr="Four service dogs seated around an empty wheelchair doing various service task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212" y="1905000"/>
            <a:ext cx="10058400"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0" y="1410608"/>
            <a:ext cx="6858000" cy="403678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1" y="1420745"/>
            <a:ext cx="6857999" cy="403678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397" y="3588611"/>
            <a:ext cx="2501979" cy="403678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606" y="969718"/>
            <a:ext cx="3899340"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9" y="1400469"/>
            <a:ext cx="6858003" cy="403678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600" y="586855"/>
            <a:ext cx="3200532" cy="3387497"/>
          </a:xfrm>
        </p:spPr>
        <p:txBody>
          <a:bodyPr anchor="b">
            <a:normAutofit/>
          </a:bodyPr>
          <a:lstStyle/>
          <a:p>
            <a:pPr algn="r"/>
            <a:r>
              <a:rPr lang="en-US" sz="4000" b="1">
                <a:solidFill>
                  <a:srgbClr val="FFFFFF"/>
                </a:solidFill>
                <a:latin typeface="Arial Black" panose="020B0A04020102020204" pitchFamily="34" charset="0"/>
              </a:rPr>
              <a:t>What is a Service Animal?</a:t>
            </a:r>
          </a:p>
        </p:txBody>
      </p:sp>
      <p:sp>
        <p:nvSpPr>
          <p:cNvPr id="4" name="Content Placeholder 3"/>
          <p:cNvSpPr>
            <a:spLocks noGrp="1"/>
          </p:cNvSpPr>
          <p:nvPr>
            <p:ph idx="1"/>
          </p:nvPr>
        </p:nvSpPr>
        <p:spPr>
          <a:xfrm>
            <a:off x="4809006" y="649480"/>
            <a:ext cx="6553640" cy="5546047"/>
          </a:xfrm>
        </p:spPr>
        <p:txBody>
          <a:bodyPr anchor="ctr">
            <a:normAutofit/>
          </a:bodyPr>
          <a:lstStyle/>
          <a:p>
            <a:r>
              <a:rPr lang="en-US" sz="1700" b="1">
                <a:latin typeface="Arial" panose="020B0604020202020204" pitchFamily="34" charset="0"/>
                <a:cs typeface="Arial" panose="020B0604020202020204" pitchFamily="34" charset="0"/>
              </a:rPr>
              <a:t> A service animal is a dog that is individually trained to do work or perform tasks for a person with a disability.</a:t>
            </a:r>
          </a:p>
          <a:p>
            <a:endParaRPr lang="en-US" sz="1700">
              <a:latin typeface="Arial" panose="020B0604020202020204" pitchFamily="34" charset="0"/>
              <a:cs typeface="Arial" panose="020B0604020202020204" pitchFamily="34" charset="0"/>
            </a:endParaRPr>
          </a:p>
          <a:p>
            <a:r>
              <a:rPr lang="en-US" sz="1700" b="1">
                <a:latin typeface="Arial" panose="020B0604020202020204" pitchFamily="34" charset="0"/>
                <a:cs typeface="Arial" panose="020B0604020202020204" pitchFamily="34" charset="0"/>
              </a:rPr>
              <a:t>How “Service Animal” Is Defined</a:t>
            </a:r>
            <a:endParaRPr lang="en-US" sz="1700">
              <a:latin typeface="Arial" panose="020B0604020202020204" pitchFamily="34" charset="0"/>
              <a:cs typeface="Arial" panose="020B0604020202020204" pitchFamily="34" charset="0"/>
            </a:endParaRPr>
          </a:p>
          <a:p>
            <a:pPr marL="0" indent="0">
              <a:buNone/>
            </a:pPr>
            <a:r>
              <a:rPr lang="en-US" sz="1700" b="1">
                <a:latin typeface="Arial" panose="020B0604020202020204" pitchFamily="34" charset="0"/>
                <a:cs typeface="Arial" panose="020B0604020202020204" pitchFamily="34" charset="0"/>
              </a:rPr>
              <a:t>Service animals are defined as dogs that are individually trained to do work or perform tasks for people with disabilities.</a:t>
            </a:r>
            <a:r>
              <a:rPr lang="en-US" sz="1700">
                <a:latin typeface="Arial" panose="020B0604020202020204" pitchFamily="34" charset="0"/>
                <a:cs typeface="Arial" panose="020B0604020202020204" pitchFamily="34" charset="0"/>
              </a:rPr>
              <a:t> Examples of such work or tasks include guiding people who are blind, alerting people who are deaf, pulling a wheelchair, alerting and protecting a person who is having a seizure, reminding a person with mental illness to take prescribed medications, calming a person with Post Traumatic Stress Disorder (PTSD) during an anxiety attack, or performing other duties. Service animals are working animals, not pets. The work or task a dog has been trained to provide must be directly related to the person’s disability.</a:t>
            </a:r>
          </a:p>
          <a:p>
            <a:pPr marL="0" indent="0">
              <a:buNone/>
            </a:pPr>
            <a:endParaRPr lang="en-US" sz="1700">
              <a:latin typeface="Arial" panose="020B0604020202020204" pitchFamily="34" charset="0"/>
              <a:cs typeface="Arial" panose="020B0604020202020204" pitchFamily="34" charset="0"/>
            </a:endParaRPr>
          </a:p>
          <a:p>
            <a:pPr marL="0" indent="0">
              <a:buNone/>
            </a:pPr>
            <a:r>
              <a:rPr lang="en-US" sz="1700">
                <a:latin typeface="Arial" panose="020B0604020202020204" pitchFamily="34" charset="0"/>
                <a:cs typeface="Arial" panose="020B0604020202020204" pitchFamily="34" charset="0"/>
              </a:rPr>
              <a:t> Dogs whose sole function is to provide comfort or emotional support do not qualify as service animals under the ADA.</a:t>
            </a:r>
          </a:p>
          <a:p>
            <a:endParaRPr lang="en-US" sz="1700"/>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72" y="6927"/>
            <a:ext cx="7472225" cy="1325563"/>
          </a:xfrm>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Service Animal Policy</a:t>
            </a:r>
          </a:p>
        </p:txBody>
      </p:sp>
      <p:sp>
        <p:nvSpPr>
          <p:cNvPr id="3" name="Content Placeholder 2"/>
          <p:cNvSpPr>
            <a:spLocks noGrp="1"/>
          </p:cNvSpPr>
          <p:nvPr>
            <p:ph sz="half" idx="1"/>
          </p:nvPr>
        </p:nvSpPr>
        <p:spPr>
          <a:xfrm>
            <a:off x="210592" y="1170708"/>
            <a:ext cx="8702485" cy="5715001"/>
          </a:xfrm>
        </p:spPr>
        <p:txBody>
          <a:bodyPr vert="horz" lIns="91440" tIns="45720" rIns="91440" bIns="45720" rtlCol="0" anchor="ctr">
            <a:noAutofit/>
          </a:bodyPr>
          <a:lstStyle/>
          <a:p>
            <a:pPr marL="0" indent="0" defTabSz="914400">
              <a:buNone/>
            </a:pPr>
            <a:r>
              <a:rPr lang="en-US" sz="1800" dirty="0"/>
              <a:t>Students do not need to register a service animal with the OAS office. For that reason, we may not know that a student has one. </a:t>
            </a:r>
          </a:p>
          <a:p>
            <a:pPr marL="0" indent="0" defTabSz="914400">
              <a:buNone/>
            </a:pPr>
            <a:r>
              <a:rPr lang="en-US" sz="1600" dirty="0"/>
              <a:t>                                                                             Disability Compliance for Higher Education/April 2021</a:t>
            </a:r>
          </a:p>
          <a:p>
            <a:pPr marL="0" indent="0" defTabSz="914400">
              <a:buNone/>
            </a:pPr>
            <a:r>
              <a:rPr lang="en-US" sz="1800" dirty="0"/>
              <a:t>Students with a service animal do need to follow certain rules: </a:t>
            </a:r>
          </a:p>
          <a:p>
            <a:pPr marL="0" indent="-228600" defTabSz="914400"/>
            <a:r>
              <a:rPr lang="en-US" sz="1600" dirty="0"/>
              <a:t> For an individual to qualify to have a service animal on campus:</a:t>
            </a:r>
          </a:p>
          <a:p>
            <a:pPr indent="-228600" defTabSz="914400"/>
            <a:r>
              <a:rPr lang="en-US" sz="1600" dirty="0"/>
              <a:t>He or she must have a disability as defined by the ADA.</a:t>
            </a:r>
          </a:p>
          <a:p>
            <a:pPr indent="-228600" defTabSz="914400"/>
            <a:r>
              <a:rPr lang="en-US" sz="1600" dirty="0"/>
              <a:t>The work or task a dog has been trained to provide must be directly related to the person's disability</a:t>
            </a:r>
            <a:endParaRPr lang="en-US" sz="1600" b="0" i="0" dirty="0">
              <a:effectLst/>
            </a:endParaRPr>
          </a:p>
          <a:p>
            <a:pPr marL="0" indent="-228600" defTabSz="914400"/>
            <a:endParaRPr lang="en-US" sz="1600" b="0" i="0" dirty="0">
              <a:effectLst/>
            </a:endParaRPr>
          </a:p>
          <a:p>
            <a:pPr marL="0" indent="0" defTabSz="914400">
              <a:buNone/>
            </a:pPr>
            <a:r>
              <a:rPr lang="en-US" sz="1800" b="0" i="0" dirty="0">
                <a:effectLst/>
              </a:rPr>
              <a:t>The owner of the service animal is responsible:</a:t>
            </a:r>
          </a:p>
          <a:p>
            <a:pPr indent="-228600" defTabSz="914400"/>
            <a:r>
              <a:rPr lang="en-US" sz="1600" b="0" i="0" dirty="0">
                <a:effectLst/>
              </a:rPr>
              <a:t>To be in full control of the service animal at all times.</a:t>
            </a:r>
          </a:p>
          <a:p>
            <a:pPr indent="-228600" defTabSz="914400"/>
            <a:r>
              <a:rPr lang="en-US" sz="1600" b="0" i="0" dirty="0">
                <a:effectLst/>
              </a:rPr>
              <a:t>For all costs of the care and feeding of the service animal.</a:t>
            </a:r>
          </a:p>
          <a:p>
            <a:pPr indent="-228600" defTabSz="914400"/>
            <a:r>
              <a:rPr lang="en-US" sz="1600" b="0" i="0" dirty="0">
                <a:effectLst/>
              </a:rPr>
              <a:t>For removal of the animal's waste.</a:t>
            </a:r>
          </a:p>
          <a:p>
            <a:pPr indent="-228600" defTabSz="914400"/>
            <a:r>
              <a:rPr lang="en-US" sz="1600" b="0" i="0" dirty="0">
                <a:effectLst/>
              </a:rPr>
              <a:t>For compliance with local dog control and licensing regulations and laws, including vaccinations and wearing of tags.</a:t>
            </a:r>
          </a:p>
          <a:p>
            <a:pPr indent="-228600" defTabSz="914400"/>
            <a:endParaRPr lang="en-US" sz="1600" dirty="0"/>
          </a:p>
          <a:p>
            <a:pPr marL="0" indent="0" defTabSz="914400">
              <a:buNone/>
            </a:pPr>
            <a:r>
              <a:rPr lang="en-US" sz="1800" dirty="0"/>
              <a:t>There is a difference between service and assistance animals (emotional support animals).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6252" y="0"/>
            <a:ext cx="2102573" cy="6858000"/>
          </a:xfrm>
          <a:prstGeom prst="rect">
            <a:avLst/>
          </a:prstGeom>
          <a:solidFill>
            <a:srgbClr val="694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3078" y="2358913"/>
            <a:ext cx="2139614" cy="2140172"/>
          </a:xfrm>
          <a:prstGeom prst="ellipse">
            <a:avLst/>
          </a:prstGeom>
          <a:solidFill>
            <a:srgbClr val="FFFFFF"/>
          </a:solidFill>
          <a:ln w="22225">
            <a:solidFill>
              <a:srgbClr val="D2A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rown Puppy, Tan Bunny, and Brown kitten all looking outwards"/>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9252031" y="2873551"/>
            <a:ext cx="1461708" cy="1110898"/>
          </a:xfrm>
          <a:prstGeom prst="rect">
            <a:avLst/>
          </a:prstGeom>
          <a:noFill/>
        </p:spPr>
      </p:pic>
    </p:spTree>
    <p:extLst>
      <p:ext uri="{BB962C8B-B14F-4D97-AF65-F5344CB8AC3E}">
        <p14:creationId xmlns:p14="http://schemas.microsoft.com/office/powerpoint/2010/main" val="409595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038012" cy="1325563"/>
          </a:xfrm>
        </p:spPr>
        <p:txBody>
          <a:bodyPr/>
          <a:lstStyle/>
          <a:p>
            <a:pPr algn="ctr"/>
            <a:r>
              <a:rPr lang="en-US" b="1" dirty="0">
                <a:latin typeface="Arial Black" panose="020B0A04020102020204" pitchFamily="34" charset="0"/>
              </a:rPr>
              <a:t>Where are service animals allowed? </a:t>
            </a:r>
            <a:endParaRPr lang="en-US" dirty="0"/>
          </a:p>
        </p:txBody>
      </p:sp>
      <p:sp>
        <p:nvSpPr>
          <p:cNvPr id="3" name="Content Placeholder 2"/>
          <p:cNvSpPr>
            <a:spLocks noGrp="1"/>
          </p:cNvSpPr>
          <p:nvPr>
            <p:ph idx="1"/>
          </p:nvPr>
        </p:nvSpPr>
        <p:spPr/>
        <p:txBody>
          <a:bodyPr>
            <a:normAutofit lnSpcReduction="10000"/>
          </a:bodyPr>
          <a:lstStyle/>
          <a:p>
            <a:r>
              <a:rPr lang="en-US" b="1" dirty="0"/>
              <a:t>Where Service Animals Are Allowed?</a:t>
            </a:r>
            <a:endParaRPr lang="en-US" dirty="0"/>
          </a:p>
          <a:p>
            <a:pPr marL="0" indent="0">
              <a:buNone/>
            </a:pPr>
            <a:r>
              <a:rPr lang="en-US" b="1" dirty="0"/>
              <a:t>Under the ADA, State and local governments, businesses, and nonprofit organizations that serve the public generally must allow service animals to accompany people with disabilities in all areas of the facility where the public is allowed to go.</a:t>
            </a:r>
          </a:p>
          <a:p>
            <a:pPr marL="0" indent="0">
              <a:buNone/>
            </a:pPr>
            <a:endParaRPr lang="en-US" b="1" dirty="0"/>
          </a:p>
          <a:p>
            <a:pPr marL="0" indent="0">
              <a:buNone/>
            </a:pPr>
            <a:r>
              <a:rPr lang="en-US" dirty="0"/>
              <a:t> For example, in a hospital it usually would be inappropriate to exclude a service animal from areas such as patient rooms, clinics, cafeterias, or examination rooms. However, it may be appropriate to exclude a service animal from operating rooms or burn units where the animal’s presence may compromise a sterile environment.</a:t>
            </a:r>
          </a:p>
          <a:p>
            <a:endParaRPr lang="en-US"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99458" y="1491799"/>
            <a:ext cx="3333749" cy="3498192"/>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432" y="1967266"/>
            <a:ext cx="2628215" cy="2547257"/>
          </a:xfrm>
          <a:noFill/>
        </p:spPr>
        <p:txBody>
          <a:bodyPr vert="horz" lIns="91440" tIns="45720" rIns="91440" bIns="45720" rtlCol="0" anchor="ctr">
            <a:normAutofit/>
          </a:bodyPr>
          <a:lstStyle/>
          <a:p>
            <a:pPr algn="ctr" defTabSz="914400"/>
            <a:r>
              <a:rPr lang="en-US" sz="3600" kern="1200">
                <a:solidFill>
                  <a:srgbClr val="FFFFFF"/>
                </a:solidFill>
                <a:latin typeface="+mj-lt"/>
                <a:ea typeface="+mj-ea"/>
                <a:cs typeface="+mj-cs"/>
              </a:rPr>
              <a:t>Leveling the Playing Field</a:t>
            </a:r>
            <a:br>
              <a:rPr lang="en-US" sz="3600" kern="1200">
                <a:solidFill>
                  <a:srgbClr val="FFFFFF"/>
                </a:solidFill>
                <a:latin typeface="+mj-lt"/>
                <a:ea typeface="+mj-ea"/>
                <a:cs typeface="+mj-cs"/>
              </a:rPr>
            </a:br>
            <a:r>
              <a:rPr lang="en-US" sz="3600" kern="1200">
                <a:solidFill>
                  <a:srgbClr val="FFFFFF"/>
                </a:solidFill>
                <a:latin typeface="+mj-lt"/>
                <a:ea typeface="+mj-ea"/>
                <a:cs typeface="+mj-cs"/>
              </a:rPr>
              <a:t>Equal Access</a:t>
            </a:r>
          </a:p>
        </p:txBody>
      </p:sp>
      <p:pic>
        <p:nvPicPr>
          <p:cNvPr id="1026" name="Picture 2" descr="Equality- Showing three people of various highest standing each standing on a box to look over a fence. The tallest person does not need to the box to look over the fence. Another person can look over the fence by standing on one box. The smallest person can not look over the fence even with a box. &#10;Equity- The tallest person has no box and the smallest person has two boxes, allowing all three people to see over the fenc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6071" y="885735"/>
            <a:ext cx="6778935" cy="508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Controlling a Service Animals</a:t>
            </a:r>
            <a:endParaRPr lang="en-US" dirty="0"/>
          </a:p>
        </p:txBody>
      </p:sp>
      <p:sp>
        <p:nvSpPr>
          <p:cNvPr id="3" name="Content Placeholder 2"/>
          <p:cNvSpPr>
            <a:spLocks noGrp="1"/>
          </p:cNvSpPr>
          <p:nvPr>
            <p:ph idx="1"/>
          </p:nvPr>
        </p:nvSpPr>
        <p:spPr/>
        <p:txBody>
          <a:bodyPr/>
          <a:lstStyle/>
          <a:p>
            <a:r>
              <a:rPr lang="en-US" b="1" dirty="0"/>
              <a:t>Service Animals Must Be Under Control</a:t>
            </a:r>
          </a:p>
          <a:p>
            <a:pPr marL="0" indent="0">
              <a:buNone/>
            </a:pPr>
            <a:endParaRPr lang="en-US" dirty="0"/>
          </a:p>
          <a:p>
            <a:pPr marL="0" indent="0">
              <a:buNone/>
            </a:pPr>
            <a:r>
              <a:rPr lang="en-US" b="1" dirty="0"/>
              <a:t>Under the ADA, service animals must be harnessed, leashed, or tethered, unless these devices interfere with the service animal’s work or the individual’s disability prevents using these devices. </a:t>
            </a:r>
            <a:r>
              <a:rPr lang="en-US" dirty="0"/>
              <a:t>In that case, the individual must maintain control of the animal through voice, signal, or other effective controls.</a:t>
            </a:r>
          </a:p>
          <a:p>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Touching Service Animals</a:t>
            </a:r>
            <a:endParaRPr lang="en-US" dirty="0"/>
          </a:p>
        </p:txBody>
      </p:sp>
      <p:sp>
        <p:nvSpPr>
          <p:cNvPr id="3" name="Content Placeholder 2"/>
          <p:cNvSpPr>
            <a:spLocks noGrp="1"/>
          </p:cNvSpPr>
          <p:nvPr>
            <p:ph idx="1"/>
          </p:nvPr>
        </p:nvSpPr>
        <p:spPr>
          <a:xfrm>
            <a:off x="837982" y="1825624"/>
            <a:ext cx="10512862" cy="4667249"/>
          </a:xfrm>
        </p:spPr>
        <p:txBody>
          <a:bodyPr>
            <a:normAutofit fontScale="85000" lnSpcReduction="20000"/>
          </a:bodyPr>
          <a:lstStyle/>
          <a:p>
            <a:r>
              <a:rPr lang="en-US" dirty="0"/>
              <a:t>Please note that under no circumstances should you be asking or interfering with the working task of the Service Animal.  Doing so jeopardizes the working task of the Service Animal and puts the handler in distress because the dog is being distracted from doing its working task.  </a:t>
            </a:r>
          </a:p>
          <a:p>
            <a:pPr marL="0" indent="0">
              <a:buNone/>
            </a:pPr>
            <a:r>
              <a:rPr lang="en-US" dirty="0"/>
              <a:t> </a:t>
            </a:r>
          </a:p>
          <a:p>
            <a:r>
              <a:rPr lang="en-US" dirty="0"/>
              <a:t>Please do not come up to touch the Service Animal or ask the handler to pet their Service Animal this is not permissible at all.  </a:t>
            </a:r>
          </a:p>
          <a:p>
            <a:pPr marL="0" indent="0">
              <a:buNone/>
            </a:pPr>
            <a:endParaRPr lang="en-US" dirty="0"/>
          </a:p>
          <a:p>
            <a:r>
              <a:rPr lang="en-US" dirty="0"/>
              <a:t>Thank you in advance for respecting Service Animals and their handlers that are a part of our campus community.</a:t>
            </a:r>
          </a:p>
          <a:p>
            <a:pPr marL="0" indent="0">
              <a:buNone/>
            </a:pPr>
            <a:endParaRPr lang="en-US" dirty="0"/>
          </a:p>
          <a:p>
            <a:pPr marL="0" indent="0">
              <a:buNone/>
            </a:pPr>
            <a:r>
              <a:rPr lang="en-US" dirty="0"/>
              <a:t>For more information regarding service animals visit the</a:t>
            </a:r>
          </a:p>
          <a:p>
            <a:pPr marL="0" indent="0">
              <a:buNone/>
            </a:pPr>
            <a:r>
              <a:rPr lang="en-US" dirty="0"/>
              <a:t> </a:t>
            </a:r>
            <a:r>
              <a:rPr lang="en-US" dirty="0">
                <a:hlinkClick r:id="rId2"/>
              </a:rPr>
              <a:t>Policies and Producer Page on the Office of Accommodative Services Website </a:t>
            </a:r>
            <a:endParaRPr lang="en-US" dirty="0"/>
          </a:p>
          <a:p>
            <a:endParaRPr lang="en-US" dirty="0"/>
          </a:p>
          <a:p>
            <a:endParaRPr lang="en-US" dirty="0"/>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12188822"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8113191"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3185" y="-1"/>
            <a:ext cx="407563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230" y="-1"/>
            <a:ext cx="11729591"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241" y="294538"/>
            <a:ext cx="9893374" cy="1033669"/>
          </a:xfrm>
        </p:spPr>
        <p:txBody>
          <a:bodyPr>
            <a:normAutofit/>
          </a:bodyPr>
          <a:lstStyle/>
          <a:p>
            <a:r>
              <a:rPr lang="en-US" sz="4000">
                <a:solidFill>
                  <a:srgbClr val="FFFFFF"/>
                </a:solidFill>
                <a:latin typeface="Arial Black" panose="020B0A04020102020204" pitchFamily="34" charset="0"/>
              </a:rPr>
              <a:t>Deaf and Hard of Hearing</a:t>
            </a:r>
            <a:endParaRPr lang="en-US" sz="4000">
              <a:solidFill>
                <a:srgbClr val="FFFFFF"/>
              </a:solidFill>
            </a:endParaRPr>
          </a:p>
        </p:txBody>
      </p:sp>
      <p:sp>
        <p:nvSpPr>
          <p:cNvPr id="3" name="Content Placeholder 2"/>
          <p:cNvSpPr>
            <a:spLocks noGrp="1"/>
          </p:cNvSpPr>
          <p:nvPr>
            <p:ph idx="1"/>
          </p:nvPr>
        </p:nvSpPr>
        <p:spPr>
          <a:xfrm>
            <a:off x="684212" y="1622746"/>
            <a:ext cx="10580403" cy="4940716"/>
          </a:xfrm>
        </p:spPr>
        <p:txBody>
          <a:bodyPr anchor="ctr">
            <a:normAutofit/>
          </a:bodyPr>
          <a:lstStyle/>
          <a:p>
            <a:pPr marL="0" indent="0">
              <a:buNone/>
            </a:pPr>
            <a:r>
              <a:rPr lang="en-US" sz="1400" b="1" dirty="0"/>
              <a:t>INTERACTING WITH DEAF STUDENTS </a:t>
            </a:r>
            <a:endParaRPr lang="en-US" sz="1400" dirty="0"/>
          </a:p>
          <a:p>
            <a:pPr lvl="0"/>
            <a:r>
              <a:rPr lang="en-US" sz="1400" dirty="0"/>
              <a:t>When communicating with a deaf student, please look directly at them and address the student even if the interaction involves an interpreter or speech-to-text provider. Some hard of hearing students also read lips so facing students when you talk to them is always good practice. Defer to the student about academic-related questions or student progress in your course. Interpreters and speech-to-text providers are there to provide communication access in the classroom environment only. We recommend checking in with the student after the first couple of classes to ensure the accommodations set-up is effective for your classroom.</a:t>
            </a:r>
          </a:p>
          <a:p>
            <a:pPr marL="0" indent="0">
              <a:buNone/>
            </a:pPr>
            <a:endParaRPr lang="en-US" sz="1400" dirty="0"/>
          </a:p>
          <a:p>
            <a:pPr marL="0" indent="0">
              <a:buNone/>
            </a:pPr>
            <a:r>
              <a:rPr lang="en-US" sz="1400" b="1" dirty="0"/>
              <a:t>CREATING AN ACCESSIBLE LEARNING ENVIRONMENT</a:t>
            </a:r>
            <a:endParaRPr lang="en-US" sz="1400" dirty="0"/>
          </a:p>
          <a:p>
            <a:r>
              <a:rPr lang="en-US" sz="1400" dirty="0"/>
              <a:t>Sign language interpreters and speech-to-text providers are essential components of communication access in a classroom. Although there are some strategies that are unique to each profession, the guidelines listed below can promote effective communication, no matter what service is provided. </a:t>
            </a:r>
          </a:p>
          <a:p>
            <a:pPr lvl="0"/>
            <a:r>
              <a:rPr lang="en-US" sz="1400" dirty="0"/>
              <a:t>Remember to communicate directly with the deaf/hard of hearing student.</a:t>
            </a:r>
          </a:p>
          <a:p>
            <a:pPr lvl="0"/>
            <a:r>
              <a:rPr lang="en-US" sz="1400" dirty="0"/>
              <a:t>Brief but frequent pauses while using visual aids and demonstration are appreciated. </a:t>
            </a:r>
          </a:p>
          <a:p>
            <a:pPr lvl="0"/>
            <a:r>
              <a:rPr lang="en-US" sz="1400" dirty="0"/>
              <a:t>It always helps to write general class announcements on the board to make sure all involved are aware of the change.</a:t>
            </a:r>
          </a:p>
          <a:p>
            <a:pPr lvl="0"/>
            <a:r>
              <a:rPr lang="en-US" sz="1400" dirty="0"/>
              <a:t>Writing new vocabulary words on the board or overhead or sharing notes prior to the class is helpful.</a:t>
            </a:r>
          </a:p>
          <a:p>
            <a:pPr lvl="0"/>
            <a:r>
              <a:rPr lang="en-US" sz="1400" dirty="0"/>
              <a:t>Make sure all video materials are captioned and if using Zoom the captioning feature is turned on or if needed you allow the 3</a:t>
            </a:r>
            <a:r>
              <a:rPr lang="en-US" sz="1400" baseline="30000" dirty="0"/>
              <a:t>rd</a:t>
            </a:r>
            <a:r>
              <a:rPr lang="en-US" sz="1400" dirty="0"/>
              <a:t> party captioner into the Zoom room. </a:t>
            </a:r>
          </a:p>
          <a:p>
            <a:pPr lvl="0"/>
            <a:r>
              <a:rPr lang="en-US" sz="1400" dirty="0"/>
              <a:t>If you have audio only files, a transcript must be provided in additional to the audio file. </a:t>
            </a:r>
          </a:p>
          <a:p>
            <a:endParaRPr lang="en-US" sz="1000" dirty="0"/>
          </a:p>
        </p:txBody>
      </p:sp>
    </p:spTree>
    <p:extLst>
      <p:ext uri="{BB962C8B-B14F-4D97-AF65-F5344CB8AC3E}">
        <p14:creationId xmlns:p14="http://schemas.microsoft.com/office/powerpoint/2010/main" val="10826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480" y="320040"/>
            <a:ext cx="1154586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7981" y="631825"/>
            <a:ext cx="10512862" cy="1325563"/>
          </a:xfrm>
        </p:spPr>
        <p:txBody>
          <a:bodyPr>
            <a:normAutofit/>
          </a:bodyPr>
          <a:lstStyle/>
          <a:p>
            <a:r>
              <a:rPr lang="en-US" dirty="0">
                <a:latin typeface="Arial Black" panose="020B0A04020102020204" pitchFamily="34" charset="0"/>
              </a:rPr>
              <a:t>Closed Captioning Materials</a:t>
            </a:r>
            <a:endParaRPr lang="en-US">
              <a:latin typeface="Arial Black" panose="020B0A04020102020204" pitchFamily="34" charset="0"/>
            </a:endParaRPr>
          </a:p>
        </p:txBody>
      </p:sp>
      <p:sp>
        <p:nvSpPr>
          <p:cNvPr id="3" name="Content Placeholder 2"/>
          <p:cNvSpPr>
            <a:spLocks noGrp="1"/>
          </p:cNvSpPr>
          <p:nvPr>
            <p:ph idx="1"/>
          </p:nvPr>
        </p:nvSpPr>
        <p:spPr>
          <a:xfrm>
            <a:off x="837981" y="2057400"/>
            <a:ext cx="10512862" cy="3871762"/>
          </a:xfrm>
        </p:spPr>
        <p:txBody>
          <a:bodyPr>
            <a:normAutofit/>
          </a:bodyPr>
          <a:lstStyle/>
          <a:p>
            <a:pPr marL="0" indent="0">
              <a:buNone/>
            </a:pPr>
            <a:r>
              <a:rPr lang="en-US" sz="2400" b="0" i="0">
                <a:effectLst/>
                <a:latin typeface="EB Garamond" panose="00000500000000000000" pitchFamily="2" charset="0"/>
              </a:rPr>
              <a:t>Captioning makes audio and video content more accessible. All videos that are uploaded to the internet including Moodle need to be captioned. The campus supports a self-service model for captioning. This means that faculty are responsible for captioning their own teaching-related video content. </a:t>
            </a:r>
          </a:p>
          <a:p>
            <a:pPr marL="0" indent="0">
              <a:buNone/>
            </a:pPr>
            <a:endParaRPr lang="en-US" sz="2400">
              <a:latin typeface="EB Garamond" panose="00000500000000000000" pitchFamily="2" charset="0"/>
            </a:endParaRPr>
          </a:p>
          <a:p>
            <a:pPr marL="0" indent="0">
              <a:buNone/>
            </a:pPr>
            <a:r>
              <a:rPr lang="en-US" sz="2400">
                <a:latin typeface="EB Garamond" panose="00000500000000000000" pitchFamily="2" charset="0"/>
              </a:rPr>
              <a:t>To view the resources that are available to you for captioning visit the </a:t>
            </a:r>
            <a:r>
              <a:rPr lang="en-US" sz="2400">
                <a:latin typeface="EB Garamond" panose="00000500000000000000" pitchFamily="2" charset="0"/>
                <a:hlinkClick r:id="rId2"/>
              </a:rPr>
              <a:t>Office of Accommodative Services Captioning </a:t>
            </a:r>
            <a:r>
              <a:rPr lang="en-US" sz="2400">
                <a:latin typeface="EB Garamond" panose="00000500000000000000" pitchFamily="2" charset="0"/>
              </a:rPr>
              <a:t>section located on the Faculty section of the website. </a:t>
            </a:r>
            <a:endParaRPr lang="en-US" sz="2400"/>
          </a:p>
          <a:p>
            <a:pPr marL="0" indent="0">
              <a:buNone/>
            </a:pPr>
            <a:endParaRPr lang="en-US" sz="2400"/>
          </a:p>
          <a:p>
            <a:endParaRPr lang="en-US" sz="2400"/>
          </a:p>
        </p:txBody>
      </p:sp>
    </p:spTree>
    <p:extLst>
      <p:ext uri="{BB962C8B-B14F-4D97-AF65-F5344CB8AC3E}">
        <p14:creationId xmlns:p14="http://schemas.microsoft.com/office/powerpoint/2010/main" val="12688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760" y="629266"/>
            <a:ext cx="3504582" cy="1622321"/>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Questions</a:t>
            </a:r>
          </a:p>
        </p:txBody>
      </p:sp>
      <p:sp>
        <p:nvSpPr>
          <p:cNvPr id="3" name="Content Placeholder 2"/>
          <p:cNvSpPr>
            <a:spLocks noGrp="1"/>
          </p:cNvSpPr>
          <p:nvPr>
            <p:ph sz="half" idx="1"/>
          </p:nvPr>
        </p:nvSpPr>
        <p:spPr>
          <a:xfrm>
            <a:off x="648762" y="2438400"/>
            <a:ext cx="3504581" cy="3785419"/>
          </a:xfrm>
        </p:spPr>
        <p:txBody>
          <a:bodyPr vert="horz" lIns="91440" tIns="45720" rIns="91440" bIns="45720" rtlCol="0">
            <a:normAutofit/>
          </a:bodyPr>
          <a:lstStyle/>
          <a:p>
            <a:pPr marL="0" indent="0" defTabSz="914400">
              <a:buNone/>
            </a:pPr>
            <a:r>
              <a:rPr lang="en-US" sz="2000" dirty="0"/>
              <a:t>If you have any questions, please feel free to contact me: </a:t>
            </a:r>
          </a:p>
          <a:p>
            <a:pPr marL="0" indent="-228600" defTabSz="914400"/>
            <a:endParaRPr lang="en-US" sz="2000" dirty="0"/>
          </a:p>
          <a:p>
            <a:pPr marL="0" indent="0" defTabSz="914400">
              <a:buNone/>
            </a:pPr>
            <a:r>
              <a:rPr lang="en-US" sz="2000" dirty="0"/>
              <a:t>Jessica Burnett, Assistant Director of SSC,  Office of Accommodative Services</a:t>
            </a:r>
          </a:p>
          <a:p>
            <a:pPr marL="0" indent="-228600" defTabSz="914400"/>
            <a:r>
              <a:rPr lang="en-US" sz="2000" dirty="0"/>
              <a:t>burnetjj@potsdam.edu</a:t>
            </a:r>
          </a:p>
          <a:p>
            <a:pPr marL="0" indent="-228600" defTabSz="914400"/>
            <a:r>
              <a:rPr lang="en-US" sz="2000" dirty="0"/>
              <a:t>315-267-3267</a:t>
            </a:r>
          </a:p>
          <a:p>
            <a:pPr marL="0" indent="-228600" defTabSz="914400"/>
            <a:r>
              <a:rPr lang="en-US" sz="2000" dirty="0"/>
              <a:t>Sisson Hall – Room 111</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7847" y="0"/>
            <a:ext cx="755097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2353" y="557784"/>
            <a:ext cx="658238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igure in thinking position in front of a red question mark."/>
          <p:cNvPicPr>
            <a:picLocks noGrp="1"/>
          </p:cNvPicPr>
          <p:nvPr>
            <p:ph sz="half" idx="2"/>
          </p:nvPr>
        </p:nvPicPr>
        <p:blipFill rotWithShape="1">
          <a:blip r:embed="rId2">
            <a:extLst>
              <a:ext uri="{28A0092B-C50C-407E-A947-70E740481C1C}">
                <a14:useLocalDpi xmlns:a14="http://schemas.microsoft.com/office/drawing/2010/main" val="0"/>
              </a:ext>
            </a:extLst>
          </a:blip>
          <a:srcRect t="5266" b="10443"/>
          <a:stretch/>
        </p:blipFill>
        <p:spPr bwMode="auto">
          <a:xfrm>
            <a:off x="5282013" y="557784"/>
            <a:ext cx="6017763" cy="3385849"/>
          </a:xfrm>
          <a:prstGeom prst="rect">
            <a:avLst/>
          </a:prstGeom>
          <a:noFill/>
          <a:effectLst/>
        </p:spPr>
      </p:pic>
      <p:sp>
        <p:nvSpPr>
          <p:cNvPr id="4" name="TextBox 3">
            <a:extLst>
              <a:ext uri="{FF2B5EF4-FFF2-40B4-BE49-F238E27FC236}">
                <a16:creationId xmlns:a16="http://schemas.microsoft.com/office/drawing/2014/main" id="{39DA32C0-9624-4FE5-A5E3-C9F49E6F690B}"/>
              </a:ext>
            </a:extLst>
          </p:cNvPr>
          <p:cNvSpPr txBox="1"/>
          <p:nvPr/>
        </p:nvSpPr>
        <p:spPr>
          <a:xfrm>
            <a:off x="5122353" y="4245685"/>
            <a:ext cx="6417710" cy="1969770"/>
          </a:xfrm>
          <a:prstGeom prst="rect">
            <a:avLst/>
          </a:prstGeom>
          <a:noFill/>
        </p:spPr>
        <p:txBody>
          <a:bodyPr wrap="square" rtlCol="0">
            <a:spAutoFit/>
          </a:bodyPr>
          <a:lstStyle/>
          <a:p>
            <a:pPr algn="ctr">
              <a:spcAft>
                <a:spcPts val="600"/>
              </a:spcAft>
            </a:pPr>
            <a:r>
              <a:rPr lang="en-US" sz="2000" b="1" dirty="0"/>
              <a:t>Did you Know- This presentation was created in an accessible format. </a:t>
            </a:r>
          </a:p>
          <a:p>
            <a:pPr>
              <a:spcAft>
                <a:spcPts val="600"/>
              </a:spcAft>
            </a:pPr>
            <a:r>
              <a:rPr lang="en-US" dirty="0"/>
              <a:t>To check for accessibility- click the Review bar-Check Accessibility and try this feature on one of your PowerPoints.</a:t>
            </a:r>
          </a:p>
          <a:p>
            <a:pPr>
              <a:spcAft>
                <a:spcPts val="600"/>
              </a:spcAft>
            </a:pPr>
            <a:r>
              <a:rPr lang="en-US" dirty="0"/>
              <a:t>To learn more about how to create your PowerPoints in an accessible format  visit </a:t>
            </a:r>
            <a:r>
              <a:rPr lang="en-US" dirty="0" err="1">
                <a:hlinkClick r:id="rId3"/>
              </a:rPr>
              <a:t>Accessify</a:t>
            </a:r>
            <a:r>
              <a:rPr lang="en-US" dirty="0">
                <a:hlinkClick r:id="rId3"/>
              </a:rPr>
              <a:t> your course- Tutorials and Tips</a:t>
            </a:r>
            <a:endParaRPr lang="en-US" dirty="0"/>
          </a:p>
        </p:txBody>
      </p:sp>
    </p:spTree>
    <p:extLst>
      <p:ext uri="{BB962C8B-B14F-4D97-AF65-F5344CB8AC3E}">
        <p14:creationId xmlns:p14="http://schemas.microsoft.com/office/powerpoint/2010/main" val="162209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032" cy="6858000"/>
          </a:xfrm>
          <a:prstGeom prst="rect">
            <a:avLst/>
          </a:prstGeom>
          <a:solidFill>
            <a:srgbClr val="665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9913" y="2074363"/>
            <a:ext cx="2751637"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b="1" kern="1200">
                <a:solidFill>
                  <a:srgbClr val="FFFFFF"/>
                </a:solidFill>
                <a:latin typeface="+mj-lt"/>
                <a:ea typeface="+mj-ea"/>
                <a:cs typeface="+mj-cs"/>
              </a:rPr>
              <a:t>Office of Accommodative Services Team</a:t>
            </a:r>
          </a:p>
        </p:txBody>
      </p:sp>
      <p:pic>
        <p:nvPicPr>
          <p:cNvPr id="4" name="Picture 3" descr="Jessica Burnett Director smiling for the camera&#10;&#10;">
            <a:extLst>
              <a:ext uri="{FF2B5EF4-FFF2-40B4-BE49-F238E27FC236}">
                <a16:creationId xmlns:a16="http://schemas.microsoft.com/office/drawing/2014/main" id="{C0157805-19A1-4209-AB46-F2B6771F3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338" y="960438"/>
            <a:ext cx="3502025" cy="4930775"/>
          </a:xfrm>
          <a:prstGeom prst="rect">
            <a:avLst/>
          </a:prstGeom>
        </p:spPr>
      </p:pic>
      <p:sp>
        <p:nvSpPr>
          <p:cNvPr id="11" name="Rectangle 10"/>
          <p:cNvSpPr/>
          <p:nvPr/>
        </p:nvSpPr>
        <p:spPr>
          <a:xfrm>
            <a:off x="4097338" y="4903788"/>
            <a:ext cx="3502025" cy="985838"/>
          </a:xfrm>
          <a:prstGeom prst="rect">
            <a:avLst/>
          </a:prstGeom>
          <a:solidFill>
            <a:srgbClr val="000000">
              <a:alpha val="50000"/>
            </a:srgbClr>
          </a:solidFill>
          <a:ln>
            <a:noFill/>
          </a:ln>
        </p:spPr>
        <p:txBody>
          <a:bodyPr wrap="square" anchor="ctr">
            <a:noAutofit/>
          </a:bodyPr>
          <a:lstStyle/>
          <a:p>
            <a:pPr algn="ctr">
              <a:spcAft>
                <a:spcPts val="600"/>
              </a:spcAft>
            </a:pPr>
            <a:r>
              <a:rPr lang="en-US" sz="1600" b="1" dirty="0">
                <a:solidFill>
                  <a:srgbClr val="FFFFFF"/>
                </a:solidFill>
                <a:latin typeface="Adobe Hebrew" charset="0"/>
                <a:ea typeface="Adobe Hebrew" charset="0"/>
                <a:cs typeface="Adobe Hebrew" charset="0"/>
              </a:rPr>
              <a:t>Jessica Burnett</a:t>
            </a:r>
          </a:p>
          <a:p>
            <a:pPr algn="ctr">
              <a:spcAft>
                <a:spcPts val="600"/>
              </a:spcAft>
            </a:pPr>
            <a:r>
              <a:rPr lang="en-US" sz="1600" b="1" dirty="0">
                <a:solidFill>
                  <a:srgbClr val="FFFFFF"/>
                </a:solidFill>
                <a:latin typeface="Adobe Hebrew" charset="0"/>
                <a:ea typeface="Adobe Hebrew" charset="0"/>
                <a:cs typeface="Adobe Hebrew" charset="0"/>
              </a:rPr>
              <a:t>OAS Coordinator </a:t>
            </a:r>
          </a:p>
          <a:p>
            <a:pPr algn="ctr">
              <a:spcAft>
                <a:spcPts val="600"/>
              </a:spcAft>
            </a:pPr>
            <a:r>
              <a:rPr lang="en-US" sz="1600" b="1" dirty="0">
                <a:solidFill>
                  <a:srgbClr val="FFFFFF"/>
                </a:solidFill>
                <a:latin typeface="Adobe Hebrew" charset="0"/>
                <a:ea typeface="Adobe Hebrew" charset="0"/>
                <a:cs typeface="Adobe Hebrew" charset="0"/>
              </a:rPr>
              <a:t>Sisson Hall-Room 111</a:t>
            </a:r>
          </a:p>
        </p:txBody>
      </p:sp>
      <p:pic>
        <p:nvPicPr>
          <p:cNvPr id="10" name="Picture 9" descr="Patricia Gilmer - Office Assistant smiling for the camera&#10;&#10;">
            <a:extLst>
              <a:ext uri="{FF2B5EF4-FFF2-40B4-BE49-F238E27FC236}">
                <a16:creationId xmlns:a16="http://schemas.microsoft.com/office/drawing/2014/main" id="{E48BBFF9-B72A-4970-BC9D-6FAB539EB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688" y="960438"/>
            <a:ext cx="3502025" cy="4930775"/>
          </a:xfrm>
          <a:prstGeom prst="rect">
            <a:avLst/>
          </a:prstGeom>
        </p:spPr>
      </p:pic>
      <p:sp>
        <p:nvSpPr>
          <p:cNvPr id="19" name="Rectangle 18"/>
          <p:cNvSpPr/>
          <p:nvPr/>
        </p:nvSpPr>
        <p:spPr>
          <a:xfrm>
            <a:off x="7659688" y="4903788"/>
            <a:ext cx="3502025" cy="985838"/>
          </a:xfrm>
          <a:prstGeom prst="rect">
            <a:avLst/>
          </a:prstGeom>
          <a:solidFill>
            <a:srgbClr val="000000">
              <a:alpha val="50000"/>
            </a:srgbClr>
          </a:solidFill>
          <a:ln>
            <a:noFill/>
          </a:ln>
        </p:spPr>
        <p:txBody>
          <a:bodyPr wrap="square" anchor="ctr">
            <a:noAutofit/>
          </a:bodyPr>
          <a:lstStyle/>
          <a:p>
            <a:pPr algn="ctr">
              <a:spcAft>
                <a:spcPts val="600"/>
              </a:spcAft>
            </a:pPr>
            <a:r>
              <a:rPr lang="en-US" sz="1600" b="1" dirty="0">
                <a:solidFill>
                  <a:srgbClr val="FFFFFF"/>
                </a:solidFill>
                <a:latin typeface="Adobe Hebrew"/>
                <a:cs typeface="Adobe Devanagari" panose="02040503050201020203" pitchFamily="18" charset="0"/>
              </a:rPr>
              <a:t>Patricia Gilmer</a:t>
            </a:r>
          </a:p>
          <a:p>
            <a:pPr algn="ctr">
              <a:spcAft>
                <a:spcPts val="600"/>
              </a:spcAft>
            </a:pPr>
            <a:r>
              <a:rPr lang="en-US" sz="1600" b="1" dirty="0">
                <a:solidFill>
                  <a:srgbClr val="FFFFFF"/>
                </a:solidFill>
                <a:latin typeface="Adobe Hebrew"/>
                <a:cs typeface="Adobe Devanagari" panose="02040503050201020203" pitchFamily="18" charset="0"/>
              </a:rPr>
              <a:t>Office Assistant</a:t>
            </a:r>
          </a:p>
          <a:p>
            <a:pPr algn="ctr">
              <a:spcAft>
                <a:spcPts val="600"/>
              </a:spcAft>
            </a:pPr>
            <a:r>
              <a:rPr lang="en-US" sz="1600" b="1" dirty="0">
                <a:solidFill>
                  <a:srgbClr val="FFFFFF"/>
                </a:solidFill>
                <a:latin typeface="Adobe Hebrew"/>
                <a:cs typeface="Adobe Devanagari" panose="02040503050201020203" pitchFamily="18" charset="0"/>
              </a:rPr>
              <a:t>Sisson Hall-Room 110</a:t>
            </a:r>
          </a:p>
        </p:txBody>
      </p:sp>
    </p:spTree>
    <p:extLst>
      <p:ext uri="{BB962C8B-B14F-4D97-AF65-F5344CB8AC3E}">
        <p14:creationId xmlns:p14="http://schemas.microsoft.com/office/powerpoint/2010/main" val="26695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12188822"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8113191"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3185" y="-1"/>
            <a:ext cx="407563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230" y="-1"/>
            <a:ext cx="11729591"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371241" y="294538"/>
            <a:ext cx="9893374" cy="1033669"/>
          </a:xfrm>
        </p:spPr>
        <p:txBody>
          <a:bodyPr>
            <a:normAutofit/>
          </a:bodyPr>
          <a:lstStyle/>
          <a:p>
            <a:r>
              <a:rPr lang="en-US" sz="4000" b="1" i="1" u="sng">
                <a:solidFill>
                  <a:srgbClr val="FFFFFF"/>
                </a:solidFill>
                <a:latin typeface="Arial Black" panose="020B0A04020102020204" pitchFamily="34" charset="0"/>
              </a:rPr>
              <a:t>Top 6 Things to Know About OAS</a:t>
            </a:r>
            <a:endParaRPr lang="en-US" sz="4000">
              <a:solidFill>
                <a:srgbClr val="FFFFFF"/>
              </a:solidFill>
              <a:latin typeface="Arial Black" panose="020B0A04020102020204" pitchFamily="34" charset="0"/>
            </a:endParaRPr>
          </a:p>
        </p:txBody>
      </p:sp>
      <p:sp>
        <p:nvSpPr>
          <p:cNvPr id="5" name="Content Placeholder 4"/>
          <p:cNvSpPr>
            <a:spLocks noGrp="1"/>
          </p:cNvSpPr>
          <p:nvPr>
            <p:ph idx="1"/>
          </p:nvPr>
        </p:nvSpPr>
        <p:spPr>
          <a:xfrm>
            <a:off x="485351" y="2057400"/>
            <a:ext cx="10633510" cy="5235254"/>
          </a:xfrm>
        </p:spPr>
        <p:txBody>
          <a:bodyPr anchor="ctr">
            <a:normAutofit/>
          </a:bodyPr>
          <a:lstStyle/>
          <a:p>
            <a:pPr marL="514350" lvl="0" indent="-514350">
              <a:buFont typeface="+mj-lt"/>
              <a:buAutoNum type="arabicPeriod"/>
            </a:pPr>
            <a:r>
              <a:rPr lang="en-US" sz="1800" dirty="0">
                <a:latin typeface="Arial" panose="020B0604020202020204" pitchFamily="34" charset="0"/>
                <a:cs typeface="Arial" panose="020B0604020202020204" pitchFamily="34" charset="0"/>
              </a:rPr>
              <a:t>Our office serves approximately 250 students with documentation disabilities with their classroom accommodations. Disabilities include temporary disabilities (concussions, broken wrist or hand), learning disabilities (ADHD, dyslexia, math and reading disabilities, other health impairments such as diabetes, traumatic brain injuries, narcolepsy, hearing impairments, mood disorders, and anxiety) just to name a few.  </a:t>
            </a:r>
          </a:p>
          <a:p>
            <a:pPr marL="514350" lvl="0" indent="-514350">
              <a:buFont typeface="+mj-lt"/>
              <a:buAutoNum type="arabicPeriod"/>
            </a:pPr>
            <a:r>
              <a:rPr lang="en-US" sz="1800" dirty="0">
                <a:latin typeface="Arial" panose="020B0604020202020204" pitchFamily="34" charset="0"/>
                <a:cs typeface="Arial" panose="020B0604020202020204" pitchFamily="34" charset="0"/>
              </a:rPr>
              <a:t>We also work with students who request special needs housing, emotional support animals and service animals. To be part of accommodative services students must self-identify with our office. This can happen at any point throughout the semester or academic career.  </a:t>
            </a:r>
          </a:p>
          <a:p>
            <a:pPr marL="514350" lvl="0" indent="-514350">
              <a:buFont typeface="+mj-lt"/>
              <a:buAutoNum type="arabicPeriod"/>
            </a:pPr>
            <a:r>
              <a:rPr lang="en-US" sz="1800" dirty="0">
                <a:latin typeface="Arial" panose="020B0604020202020204" pitchFamily="34" charset="0"/>
                <a:cs typeface="Arial" panose="020B0604020202020204" pitchFamily="34" charset="0"/>
              </a:rPr>
              <a:t>Each student’s accommodation plan is unique and different, so talking with students about their accommodations are essential to developing a great rapport with them. In order for students to receive testing/classroom accommodations they must submit a request form online in order to activate their accommodation plan for the semester.  Once a students accommodation plan is emailed to faculty  we encourage them to have a conversation with you regarding their accommodations and how they will use their accommodations in your class. </a:t>
            </a:r>
          </a:p>
          <a:p>
            <a:pPr marL="514350" lvl="0" indent="-514350">
              <a:buFont typeface="+mj-lt"/>
              <a:buAutoNum type="arabicPeriod"/>
            </a:pPr>
            <a:r>
              <a:rPr lang="en-US" sz="1800" dirty="0">
                <a:latin typeface="Arial" panose="020B0604020202020204" pitchFamily="34" charset="0"/>
                <a:cs typeface="Arial" panose="020B0604020202020204" pitchFamily="34" charset="0"/>
              </a:rPr>
              <a:t>Following student accommodation plans is the </a:t>
            </a:r>
            <a:r>
              <a:rPr lang="en-US" sz="1800" b="1" u="sng" dirty="0">
                <a:latin typeface="Arial" panose="020B0604020202020204" pitchFamily="34" charset="0"/>
                <a:cs typeface="Arial" panose="020B0604020202020204" pitchFamily="34" charset="0"/>
              </a:rPr>
              <a:t>law </a:t>
            </a:r>
            <a:r>
              <a:rPr lang="en-US" sz="1800" dirty="0">
                <a:latin typeface="Arial" panose="020B0604020202020204" pitchFamily="34" charset="0"/>
                <a:cs typeface="Arial" panose="020B0604020202020204" pitchFamily="34" charset="0"/>
              </a:rPr>
              <a:t>and you </a:t>
            </a:r>
            <a:r>
              <a:rPr lang="en-US" sz="1800" b="1" u="sng" dirty="0">
                <a:latin typeface="Arial" panose="020B0604020202020204" pitchFamily="34" charset="0"/>
                <a:cs typeface="Arial" panose="020B0604020202020204" pitchFamily="34" charset="0"/>
              </a:rPr>
              <a:t>must abide</a:t>
            </a:r>
            <a:r>
              <a:rPr lang="en-US" sz="1800" dirty="0">
                <a:latin typeface="Arial" panose="020B0604020202020204" pitchFamily="34" charset="0"/>
                <a:cs typeface="Arial" panose="020B0604020202020204" pitchFamily="34" charset="0"/>
              </a:rPr>
              <a:t> by the accommodations written in a student’s plan. If the accommodation alters the essential foundation of the class, please contact us.</a:t>
            </a:r>
          </a:p>
          <a:p>
            <a:pPr marL="0" lvl="0" indent="0">
              <a:buNone/>
            </a:pPr>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31953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12188822"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8113191"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3185" y="-1"/>
            <a:ext cx="407563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230" y="-1"/>
            <a:ext cx="11729591"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371241" y="294538"/>
            <a:ext cx="9893374" cy="1033669"/>
          </a:xfrm>
        </p:spPr>
        <p:txBody>
          <a:bodyPr>
            <a:normAutofit/>
          </a:bodyPr>
          <a:lstStyle/>
          <a:p>
            <a:r>
              <a:rPr lang="en-US" sz="3700" b="1" i="1" u="sng">
                <a:solidFill>
                  <a:srgbClr val="FFFFFF"/>
                </a:solidFill>
                <a:latin typeface="Arial Black" panose="020B0A04020102020204" pitchFamily="34" charset="0"/>
              </a:rPr>
              <a:t>Things to Know About OAS continued</a:t>
            </a:r>
            <a:endParaRPr lang="en-US" sz="3700">
              <a:solidFill>
                <a:srgbClr val="FFFFFF"/>
              </a:solidFill>
              <a:latin typeface="Arial Black" panose="020B0A04020102020204" pitchFamily="34" charset="0"/>
            </a:endParaRPr>
          </a:p>
        </p:txBody>
      </p:sp>
      <p:sp>
        <p:nvSpPr>
          <p:cNvPr id="5" name="Content Placeholder 4"/>
          <p:cNvSpPr>
            <a:spLocks noGrp="1"/>
          </p:cNvSpPr>
          <p:nvPr>
            <p:ph idx="1"/>
          </p:nvPr>
        </p:nvSpPr>
        <p:spPr>
          <a:xfrm>
            <a:off x="459231" y="1885280"/>
            <a:ext cx="11729590" cy="4678182"/>
          </a:xfrm>
        </p:spPr>
        <p:txBody>
          <a:bodyPr anchor="ctr">
            <a:normAutofit fontScale="62500" lnSpcReduction="20000"/>
          </a:bodyPr>
          <a:lstStyle/>
          <a:p>
            <a:pPr marL="0" lvl="0" indent="0">
              <a:buNone/>
            </a:pPr>
            <a:r>
              <a:rPr lang="en-US" sz="2900" dirty="0">
                <a:latin typeface="Arial" panose="020B0604020202020204" pitchFamily="34" charset="0"/>
                <a:cs typeface="Arial" panose="020B0604020202020204" pitchFamily="34" charset="0"/>
              </a:rPr>
              <a:t>5. If you have a student who you think may benefit from our services, please let us know how we can assist with guiding you on how to make the referral to our office.  </a:t>
            </a:r>
          </a:p>
          <a:p>
            <a:pPr marL="514350" lvl="0" indent="-514350">
              <a:buFont typeface="+mj-lt"/>
              <a:buAutoNum type="arabicPeriod"/>
            </a:pPr>
            <a:endParaRPr lang="en-US" sz="2900" dirty="0">
              <a:latin typeface="Arial" panose="020B0604020202020204" pitchFamily="34" charset="0"/>
              <a:cs typeface="Arial" panose="020B0604020202020204" pitchFamily="34" charset="0"/>
            </a:endParaRPr>
          </a:p>
          <a:p>
            <a:pPr marL="0" lvl="0" indent="0">
              <a:buNone/>
            </a:pPr>
            <a:r>
              <a:rPr lang="en-US" sz="2900" dirty="0">
                <a:latin typeface="Arial" panose="020B0604020202020204" pitchFamily="34" charset="0"/>
                <a:cs typeface="Arial" panose="020B0604020202020204" pitchFamily="34" charset="0"/>
              </a:rPr>
              <a:t>6.  All exam scheduling forms are now 100% online. A student will fill out the form online and you will receive an email- Please complete your section of the email Faculty Exam Proctoring Form. </a:t>
            </a:r>
          </a:p>
          <a:p>
            <a:pPr marL="0" lvl="0" indent="0">
              <a:buNone/>
            </a:pPr>
            <a:r>
              <a:rPr lang="en-US" sz="2900" dirty="0">
                <a:latin typeface="Arial" panose="020B0604020202020204" pitchFamily="34" charset="0"/>
                <a:cs typeface="Arial" panose="020B0604020202020204" pitchFamily="34" charset="0"/>
              </a:rPr>
              <a:t>              Please fill out the Faculty Exam Proctoring Form with the required information and send forms 24 Hours in advance as we need to time to  prepare the exam rooms and upload the software needed for our students to take their exams.</a:t>
            </a:r>
          </a:p>
          <a:p>
            <a:pPr marL="0" lvl="0" indent="0">
              <a:buNone/>
            </a:pPr>
            <a:r>
              <a:rPr lang="en-US" sz="2900" dirty="0">
                <a:latin typeface="Arial" panose="020B0604020202020204" pitchFamily="34" charset="0"/>
                <a:cs typeface="Arial" panose="020B0604020202020204" pitchFamily="34" charset="0"/>
              </a:rPr>
              <a:t>              For your convenience you can attach your tests directly into the exam request.</a:t>
            </a:r>
          </a:p>
          <a:p>
            <a:pPr marL="0" lvl="0" indent="0">
              <a:buNone/>
            </a:pPr>
            <a:r>
              <a:rPr lang="en-US" sz="2900" dirty="0">
                <a:latin typeface="Arial" panose="020B0604020202020204" pitchFamily="34" charset="0"/>
                <a:cs typeface="Arial" panose="020B0604020202020204" pitchFamily="34" charset="0"/>
              </a:rPr>
              <a:t>	If you need to email your test please email it to </a:t>
            </a:r>
            <a:r>
              <a:rPr lang="en-US" sz="2900" dirty="0">
                <a:latin typeface="Arial" panose="020B0604020202020204" pitchFamily="34" charset="0"/>
                <a:cs typeface="Arial" panose="020B0604020202020204" pitchFamily="34" charset="0"/>
                <a:hlinkClick r:id="rId2"/>
              </a:rPr>
              <a:t>OAS@potsdam.edu</a:t>
            </a:r>
            <a:r>
              <a:rPr lang="en-US" sz="2900" dirty="0">
                <a:latin typeface="Arial" panose="020B0604020202020204" pitchFamily="34" charset="0"/>
                <a:cs typeface="Arial" panose="020B0604020202020204" pitchFamily="34" charset="0"/>
              </a:rPr>
              <a:t> </a:t>
            </a:r>
          </a:p>
          <a:p>
            <a:pPr marL="0" lvl="0" indent="0">
              <a:buNone/>
            </a:pPr>
            <a:endParaRPr lang="en-US" sz="2900" dirty="0">
              <a:latin typeface="Arial" panose="020B0604020202020204" pitchFamily="34" charset="0"/>
              <a:cs typeface="Arial" panose="020B0604020202020204" pitchFamily="34" charset="0"/>
            </a:endParaRPr>
          </a:p>
          <a:p>
            <a:pPr marL="0" lvl="0" indent="0">
              <a:buNone/>
            </a:pPr>
            <a:endParaRPr lang="en-US" sz="2900" dirty="0">
              <a:latin typeface="Arial" panose="020B0604020202020204" pitchFamily="34" charset="0"/>
              <a:cs typeface="Arial" panose="020B0604020202020204" pitchFamily="34" charset="0"/>
            </a:endParaRPr>
          </a:p>
          <a:p>
            <a:pPr marL="0" lvl="0" indent="0">
              <a:buNone/>
            </a:pPr>
            <a:r>
              <a:rPr lang="en-US" sz="2900" dirty="0">
                <a:latin typeface="Arial" panose="020B0604020202020204" pitchFamily="34" charset="0"/>
                <a:cs typeface="Arial" panose="020B0604020202020204" pitchFamily="34" charset="0"/>
              </a:rPr>
              <a:t> Thank you- we appreciate your efforts to communicate with us regularly.  We are here to assist you and students with any questions you may have.</a:t>
            </a:r>
          </a:p>
          <a:p>
            <a:pPr marL="0" lvl="0" indent="0">
              <a:buNone/>
            </a:pPr>
            <a:endParaRPr lang="en-US" sz="2900" dirty="0">
              <a:latin typeface="Arial" panose="020B0604020202020204" pitchFamily="34" charset="0"/>
              <a:cs typeface="Arial" panose="020B0604020202020204" pitchFamily="34" charset="0"/>
            </a:endParaRPr>
          </a:p>
          <a:p>
            <a:pPr marL="0" lvl="0" indent="0">
              <a:buNone/>
            </a:pPr>
            <a:r>
              <a:rPr lang="en-US" sz="2900" dirty="0">
                <a:latin typeface="Arial" panose="020B0604020202020204" pitchFamily="34" charset="0"/>
                <a:cs typeface="Arial" panose="020B0604020202020204" pitchFamily="34" charset="0"/>
              </a:rPr>
              <a:t>Our location is 111 Sisson Hall and our hours are </a:t>
            </a:r>
            <a:r>
              <a:rPr lang="en-US" sz="2900" b="1" dirty="0">
                <a:latin typeface="Arial" panose="020B0604020202020204" pitchFamily="34" charset="0"/>
                <a:cs typeface="Arial" panose="020B0604020202020204" pitchFamily="34" charset="0"/>
              </a:rPr>
              <a:t>Monday-Friday 8-4:00 pm</a:t>
            </a:r>
            <a:r>
              <a:rPr lang="en-US" sz="2900"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hlinkClick r:id="rId2"/>
              </a:rPr>
              <a:t>OAS@potsdam.edu</a:t>
            </a:r>
            <a:r>
              <a:rPr lang="en-US" sz="2900" dirty="0">
                <a:latin typeface="Arial" panose="020B0604020202020204" pitchFamily="34" charset="0"/>
                <a:cs typeface="Arial" panose="020B0604020202020204" pitchFamily="34" charset="0"/>
              </a:rPr>
              <a:t> – (315)-267-3267 </a:t>
            </a:r>
          </a:p>
          <a:p>
            <a:pPr marL="0" lvl="0" indent="0">
              <a:buNone/>
            </a:pPr>
            <a:endParaRPr lang="en-US" sz="1100" dirty="0">
              <a:latin typeface="Arial" panose="020B0604020202020204" pitchFamily="34" charset="0"/>
              <a:cs typeface="Arial" panose="020B0604020202020204" pitchFamily="34" charset="0"/>
            </a:endParaRPr>
          </a:p>
          <a:p>
            <a:endParaRPr lang="en-US" sz="1100" dirty="0"/>
          </a:p>
        </p:txBody>
      </p:sp>
    </p:spTree>
    <p:extLst>
      <p:ext uri="{BB962C8B-B14F-4D97-AF65-F5344CB8AC3E}">
        <p14:creationId xmlns:p14="http://schemas.microsoft.com/office/powerpoint/2010/main" val="27079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480" y="320040"/>
            <a:ext cx="1154586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37981" y="631825"/>
            <a:ext cx="10512862" cy="1325563"/>
          </a:xfrm>
        </p:spPr>
        <p:txBody>
          <a:bodyPr>
            <a:normAutofit/>
          </a:bodyPr>
          <a:lstStyle/>
          <a:p>
            <a:r>
              <a:rPr lang="en-US" b="1" dirty="0">
                <a:latin typeface="Arial" panose="020B0604020202020204" pitchFamily="34" charset="0"/>
                <a:cs typeface="Arial" panose="020B0604020202020204" pitchFamily="34" charset="0"/>
              </a:rPr>
              <a:t> Syllabus Statement</a:t>
            </a:r>
            <a:endParaRPr lang="en-US" b="1">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a:xfrm>
            <a:off x="837981" y="1752600"/>
            <a:ext cx="10512862" cy="4785360"/>
          </a:xfrm>
        </p:spPr>
        <p:txBody>
          <a:bodyPr>
            <a:normAutofit fontScale="92500" lnSpcReduction="10000"/>
          </a:bodyPr>
          <a:lstStyle/>
          <a:p>
            <a:pPr marL="0" indent="0">
              <a:buNone/>
            </a:pPr>
            <a:r>
              <a:rPr lang="en-US" sz="1700" u="sng" dirty="0">
                <a:latin typeface="Arial" panose="020B0604020202020204" pitchFamily="34" charset="0"/>
                <a:cs typeface="Arial" panose="020B0604020202020204" pitchFamily="34" charset="0"/>
              </a:rPr>
              <a:t>Student Accessibility Services:</a:t>
            </a:r>
          </a:p>
          <a:p>
            <a:pPr marL="0" indent="0">
              <a:buNone/>
            </a:pPr>
            <a:endParaRPr lang="en-US" sz="1700" u="sng"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The Office of Accommodative Services website has examples of </a:t>
            </a:r>
            <a:r>
              <a:rPr lang="en-US" sz="1700" dirty="0">
                <a:latin typeface="Arial" panose="020B0604020202020204" pitchFamily="34" charset="0"/>
                <a:cs typeface="Arial" panose="020B0604020202020204" pitchFamily="34" charset="0"/>
                <a:hlinkClick r:id="rId2"/>
              </a:rPr>
              <a:t>accommodative services syllabus statements </a:t>
            </a:r>
            <a:r>
              <a:rPr lang="en-US" sz="1700" dirty="0">
                <a:latin typeface="Arial" panose="020B0604020202020204" pitchFamily="34" charset="0"/>
                <a:cs typeface="Arial" panose="020B0604020202020204" pitchFamily="34" charset="0"/>
              </a:rPr>
              <a:t>you may choose to include in your syllabus. Feel free to sightly change your syllabus statement to met your teaching style. </a:t>
            </a:r>
          </a:p>
          <a:p>
            <a:pPr marL="0" indent="0">
              <a:buNone/>
            </a:pPr>
            <a:r>
              <a:rPr lang="en-US" sz="1700" dirty="0">
                <a:latin typeface="Arial" panose="020B0604020202020204" pitchFamily="34" charset="0"/>
                <a:cs typeface="Arial" panose="020B0604020202020204" pitchFamily="34" charset="0"/>
              </a:rPr>
              <a:t>One example: </a:t>
            </a:r>
          </a:p>
          <a:p>
            <a:pPr marL="0" indent="0">
              <a:buNone/>
            </a:pPr>
            <a:r>
              <a:rPr lang="en-US" sz="1700" b="0" i="0" dirty="0">
                <a:effectLst/>
                <a:latin typeface="EB Garamond" panose="020B0604020202020204" pitchFamily="2" charset="0"/>
              </a:rPr>
              <a:t>If you are a student with a disability and wish to discuss reasonable accommodations for this course, contact me privately to discuss the specific modifications you wish to request. If you have not yet contacted Accommodative Services, located in Sisson Hall room 111, please do so in order to verify your disability and to coordinate your reasonable modifications. For more information, visit the </a:t>
            </a:r>
            <a:r>
              <a:rPr lang="en-US" sz="1700" b="1" i="0" u="none" strike="noStrike" dirty="0">
                <a:effectLst/>
                <a:latin typeface="EB Garamond" panose="020B0604020202020204" pitchFamily="2" charset="0"/>
                <a:hlinkClick r:id="rId3" tooltip="Accommodative Services"/>
              </a:rPr>
              <a:t>Accommodative Services website</a:t>
            </a:r>
            <a:r>
              <a:rPr lang="en-US" sz="1700" b="0" i="0" dirty="0">
                <a:effectLst/>
                <a:latin typeface="EB Garamond" panose="020B0604020202020204" pitchFamily="2" charset="0"/>
              </a:rPr>
              <a:t>.</a:t>
            </a:r>
            <a:endParaRPr lang="en-US" sz="1700" dirty="0">
              <a:latin typeface="Arial" panose="020B0604020202020204" pitchFamily="34" charset="0"/>
              <a:cs typeface="Arial" panose="020B0604020202020204" pitchFamily="34" charset="0"/>
            </a:endParaRPr>
          </a:p>
          <a:p>
            <a:pPr marL="0" indent="0">
              <a:buNone/>
            </a:pPr>
            <a:endParaRPr lang="en-US" sz="1700" u="sng" dirty="0">
              <a:latin typeface="Arial" panose="020B0604020202020204" pitchFamily="34" charset="0"/>
              <a:cs typeface="Arial" panose="020B0604020202020204" pitchFamily="34" charset="0"/>
            </a:endParaRPr>
          </a:p>
          <a:p>
            <a:pPr marL="0" indent="0">
              <a:buNone/>
            </a:pPr>
            <a:r>
              <a:rPr lang="en-US" sz="1700" b="0" i="0" dirty="0">
                <a:effectLst/>
                <a:latin typeface="Arial" panose="020B0604020202020204" pitchFamily="34" charset="0"/>
                <a:cs typeface="Arial" panose="020B0604020202020204" pitchFamily="34" charset="0"/>
              </a:rPr>
              <a:t>The syllabus is an official presentation of your specific course each semester beyond the course description included in the college catalog your syllabus shows you are adhering to the policies and best practices of SUNY. It contains class information, homework, dates of tests, and reading assignments. Having an inclusive and accessible syllabus shows intend to enable all your students to fully utilize your materials and all additional supports SUNY Potsdam has to offer . </a:t>
            </a:r>
          </a:p>
          <a:p>
            <a:pPr marL="0" indent="0">
              <a:buNone/>
            </a:pPr>
            <a:r>
              <a:rPr lang="en-US" sz="1700" b="0" i="0" dirty="0">
                <a:effectLst/>
                <a:latin typeface="Arial" panose="020B0604020202020204" pitchFamily="34" charset="0"/>
                <a:cs typeface="Arial" panose="020B0604020202020204" pitchFamily="34" charset="0"/>
              </a:rPr>
              <a:t>"The failure of the adaptation of the material to needs and capacities of individuals may cause an experience to be non-educative quite as much as a failure for an individual to adapt(him/her) self to the material"- John Dewey.</a:t>
            </a:r>
          </a:p>
          <a:p>
            <a:pPr marL="0" indent="0">
              <a:buNone/>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5212" y="217211"/>
            <a:ext cx="9685773" cy="1642969"/>
          </a:xfrm>
        </p:spPr>
        <p:txBody>
          <a:bodyPr anchor="b">
            <a:normAutofit/>
          </a:bodyPr>
          <a:lstStyle/>
          <a:p>
            <a:r>
              <a:rPr lang="en-US" sz="3700" dirty="0">
                <a:latin typeface="Arial" panose="020B0604020202020204" pitchFamily="34" charset="0"/>
                <a:cs typeface="Arial" panose="020B0604020202020204" pitchFamily="34" charset="0"/>
              </a:rPr>
              <a:t>What To Do</a:t>
            </a:r>
            <a:br>
              <a:rPr lang="en-US" sz="3700" dirty="0">
                <a:latin typeface="Arial" panose="020B0604020202020204" pitchFamily="34" charset="0"/>
                <a:cs typeface="Arial" panose="020B0604020202020204" pitchFamily="34" charset="0"/>
              </a:rPr>
            </a:br>
            <a:r>
              <a:rPr lang="en-US" sz="3700" dirty="0">
                <a:latin typeface="Arial" panose="020B0604020202020204" pitchFamily="34" charset="0"/>
                <a:cs typeface="Arial" panose="020B0604020202020204" pitchFamily="34" charset="0"/>
              </a:rPr>
              <a:t>If You Suspect a Student Has a Specific Learning Style and or Medical Condition</a:t>
            </a:r>
          </a:p>
        </p:txBody>
      </p:sp>
      <p:sp>
        <p:nvSpPr>
          <p:cNvPr id="3" name="Content Placeholder 2"/>
          <p:cNvSpPr>
            <a:spLocks noGrp="1"/>
          </p:cNvSpPr>
          <p:nvPr>
            <p:ph idx="1"/>
          </p:nvPr>
        </p:nvSpPr>
        <p:spPr>
          <a:xfrm>
            <a:off x="303214" y="1905000"/>
            <a:ext cx="11885611" cy="4450979"/>
          </a:xfrm>
        </p:spPr>
        <p:txBody>
          <a:bodyPr anchor="t">
            <a:normAutofit/>
          </a:bodyPr>
          <a:lstStyle/>
          <a:p>
            <a:pPr marL="0" indent="0">
              <a:buNone/>
            </a:pPr>
            <a:r>
              <a:rPr lang="en-US" sz="1700" dirty="0">
                <a:latin typeface="Arial" panose="020B0604020202020204" pitchFamily="34" charset="0"/>
                <a:cs typeface="Arial" panose="020B0604020202020204" pitchFamily="34" charset="0"/>
              </a:rPr>
              <a:t>Recommendations for connecting a student to OAS for services:</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This may require some teamwork with you and the OAS office. Feel free to email or call me at (315) 267-3267 (Office) or email </a:t>
            </a:r>
            <a:r>
              <a:rPr lang="en-US" sz="1700" dirty="0">
                <a:latin typeface="Arial" panose="020B0604020202020204" pitchFamily="34" charset="0"/>
                <a:cs typeface="Arial" panose="020B0604020202020204" pitchFamily="34" charset="0"/>
                <a:hlinkClick r:id="rId2"/>
              </a:rPr>
              <a:t>burnetjj@potsdam.edu</a:t>
            </a:r>
            <a:r>
              <a:rPr lang="en-US" sz="1700" dirty="0">
                <a:latin typeface="Arial" panose="020B0604020202020204" pitchFamily="34" charset="0"/>
                <a:cs typeface="Arial" panose="020B0604020202020204" pitchFamily="34" charset="0"/>
              </a:rPr>
              <a:t> this way we can discuss how you can eloquently approach your student(s) in question without seeming interrogative or scaring the student away with working with our office.  The common goal is to assist and make the process seamless for the student.</a:t>
            </a:r>
          </a:p>
          <a:p>
            <a:r>
              <a:rPr lang="en-US" sz="1700" dirty="0">
                <a:latin typeface="Arial" panose="020B0604020202020204" pitchFamily="34" charset="0"/>
                <a:cs typeface="Arial" panose="020B0604020202020204" pitchFamily="34" charset="0"/>
              </a:rPr>
              <a:t>Example of an email:</a:t>
            </a:r>
          </a:p>
          <a:p>
            <a:pPr marL="0" indent="0">
              <a:buNone/>
            </a:pPr>
            <a:r>
              <a:rPr lang="en-US" sz="1700" b="1" i="1" dirty="0">
                <a:latin typeface="Arial" panose="020B0604020202020204" pitchFamily="34" charset="0"/>
                <a:cs typeface="Arial" panose="020B0604020202020204" pitchFamily="34" charset="0"/>
              </a:rPr>
              <a:t>To: Student Email</a:t>
            </a:r>
          </a:p>
          <a:p>
            <a:pPr marL="0" indent="0">
              <a:buNone/>
            </a:pPr>
            <a:r>
              <a:rPr lang="en-US" sz="1700" b="1" i="1" dirty="0">
                <a:latin typeface="Arial" panose="020B0604020202020204" pitchFamily="34" charset="0"/>
                <a:cs typeface="Arial" panose="020B0604020202020204" pitchFamily="34" charset="0"/>
              </a:rPr>
              <a:t>CC: Jessica Burnett</a:t>
            </a:r>
          </a:p>
          <a:p>
            <a:pPr marL="0" indent="0">
              <a:buNone/>
            </a:pPr>
            <a:r>
              <a:rPr lang="en-US" sz="1700" b="1" i="1" dirty="0">
                <a:latin typeface="Arial" panose="020B0604020202020204" pitchFamily="34" charset="0"/>
                <a:cs typeface="Arial" panose="020B0604020202020204" pitchFamily="34" charset="0"/>
              </a:rPr>
              <a:t>Subject: Office of Accommodative Services</a:t>
            </a:r>
          </a:p>
          <a:p>
            <a:pPr marL="0" indent="0">
              <a:buNone/>
            </a:pPr>
            <a:r>
              <a:rPr lang="en-US" sz="1700" b="1" i="1" dirty="0">
                <a:latin typeface="Arial" panose="020B0604020202020204" pitchFamily="34" charset="0"/>
                <a:cs typeface="Arial" panose="020B0604020202020204" pitchFamily="34" charset="0"/>
              </a:rPr>
              <a:t>After our conversation today, I wanted to follow up by connecting you with the Coordinator of the Office of Accommodative Services, Jessica Burnett.  The OAS office will be able to meet with you to discuss how they may be a resource to you at Potsdam</a:t>
            </a:r>
            <a:r>
              <a:rPr lang="en-US" sz="1300" b="1" i="1"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You can reach out to them via email at </a:t>
            </a:r>
            <a:r>
              <a:rPr lang="en-US" sz="1600" b="1" i="1" dirty="0">
                <a:latin typeface="Arial" panose="020B0604020202020204" pitchFamily="34" charset="0"/>
                <a:cs typeface="Arial" panose="020B0604020202020204" pitchFamily="34" charset="0"/>
                <a:hlinkClick r:id="rId3"/>
              </a:rPr>
              <a:t>OAS@potsdam.edu</a:t>
            </a:r>
            <a:r>
              <a:rPr lang="en-US" sz="1600" b="1" i="1" dirty="0">
                <a:latin typeface="Arial" panose="020B0604020202020204" pitchFamily="34" charset="0"/>
                <a:cs typeface="Arial" panose="020B0604020202020204" pitchFamily="34" charset="0"/>
              </a:rPr>
              <a:t>, Call them at (315) 267-3267, or stop by Sisson 111.  </a:t>
            </a:r>
            <a:endParaRPr lang="en-US" sz="1300" b="1" i="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88825"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7548" y="6400799"/>
            <a:ext cx="8151275"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50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10512862" cy="838200"/>
          </a:xfrm>
        </p:spPr>
        <p:txBody>
          <a:bodyPr>
            <a:normAutofit/>
          </a:bodyPr>
          <a:lstStyle/>
          <a:p>
            <a:pPr algn="ctr"/>
            <a:r>
              <a:rPr lang="en-US" sz="3200" dirty="0">
                <a:latin typeface="Arial" panose="020B0604020202020204" pitchFamily="34" charset="0"/>
                <a:cs typeface="Arial" panose="020B0604020202020204" pitchFamily="34" charset="0"/>
              </a:rPr>
              <a:t>What if a student does not have a documented disability?</a:t>
            </a:r>
          </a:p>
        </p:txBody>
      </p:sp>
      <p:sp>
        <p:nvSpPr>
          <p:cNvPr id="3" name="Content Placeholder 2"/>
          <p:cNvSpPr>
            <a:spLocks noGrp="1"/>
          </p:cNvSpPr>
          <p:nvPr>
            <p:ph idx="1"/>
          </p:nvPr>
        </p:nvSpPr>
        <p:spPr>
          <a:xfrm>
            <a:off x="14753" y="681318"/>
            <a:ext cx="11923712" cy="1685363"/>
          </a:xfrm>
        </p:spPr>
        <p:txBody>
          <a:bodyPr>
            <a:normAutofit lnSpcReduction="10000"/>
          </a:bodyPr>
          <a:lstStyle/>
          <a:p>
            <a:pPr marL="0" indent="0">
              <a:buNone/>
            </a:pPr>
            <a:r>
              <a:rPr lang="en-US" sz="1600" b="1" i="1" dirty="0">
                <a:latin typeface="Arial" panose="020B0604020202020204" pitchFamily="34" charset="0"/>
                <a:cs typeface="Arial" panose="020B0604020202020204" pitchFamily="34" charset="0"/>
              </a:rPr>
              <a:t>If you are working with a student who does not have documentation of a disability and does not, or can not, get tested for a disability, consider sharing a few of these resources and/or adding them to your course in Moodle for all students to explore.</a:t>
            </a:r>
          </a:p>
          <a:p>
            <a:pPr marL="0" indent="0">
              <a:buNone/>
            </a:pPr>
            <a:endParaRPr lang="en-US" sz="1600" b="1" i="1" dirty="0">
              <a:latin typeface="Arial" panose="020B0604020202020204" pitchFamily="34" charset="0"/>
              <a:cs typeface="Arial" panose="020B0604020202020204" pitchFamily="34" charset="0"/>
            </a:endParaRPr>
          </a:p>
          <a:p>
            <a:pPr marL="0" indent="0">
              <a:buNone/>
            </a:pPr>
            <a:endParaRPr lang="en-US" sz="1600" b="1" i="1" dirty="0">
              <a:latin typeface="Arial" panose="020B0604020202020204" pitchFamily="34" charset="0"/>
              <a:cs typeface="Arial" panose="020B0604020202020204" pitchFamily="34" charset="0"/>
            </a:endParaRPr>
          </a:p>
          <a:p>
            <a:pPr marL="0" indent="0">
              <a:buNone/>
            </a:pPr>
            <a:r>
              <a:rPr lang="en-US" sz="1600" b="1" i="1" dirty="0">
                <a:latin typeface="Arial" panose="020B0604020202020204" pitchFamily="34" charset="0"/>
                <a:cs typeface="Arial" panose="020B0604020202020204" pitchFamily="34" charset="0"/>
              </a:rPr>
              <a:t> </a:t>
            </a:r>
          </a:p>
        </p:txBody>
      </p:sp>
      <p:graphicFrame>
        <p:nvGraphicFramePr>
          <p:cNvPr id="5" name="Table 5">
            <a:extLst>
              <a:ext uri="{FF2B5EF4-FFF2-40B4-BE49-F238E27FC236}">
                <a16:creationId xmlns:a16="http://schemas.microsoft.com/office/drawing/2014/main" id="{615FBB43-A677-46F8-942B-CB54FB2683E1}"/>
              </a:ext>
            </a:extLst>
          </p:cNvPr>
          <p:cNvGraphicFramePr>
            <a:graphicFrameLocks noGrp="1"/>
          </p:cNvGraphicFramePr>
          <p:nvPr>
            <p:extLst>
              <p:ext uri="{D42A27DB-BD31-4B8C-83A1-F6EECF244321}">
                <p14:modId xmlns:p14="http://schemas.microsoft.com/office/powerpoint/2010/main" val="3442434447"/>
              </p:ext>
            </p:extLst>
          </p:nvPr>
        </p:nvGraphicFramePr>
        <p:xfrm>
          <a:off x="250360" y="1497107"/>
          <a:ext cx="11658600" cy="5334000"/>
        </p:xfrm>
        <a:graphic>
          <a:graphicData uri="http://schemas.openxmlformats.org/drawingml/2006/table">
            <a:tbl>
              <a:tblPr firstRow="1" bandRow="1">
                <a:tableStyleId>{8EC20E35-A176-4012-BC5E-935CFFF8708E}</a:tableStyleId>
              </a:tblPr>
              <a:tblGrid>
                <a:gridCol w="2914650">
                  <a:extLst>
                    <a:ext uri="{9D8B030D-6E8A-4147-A177-3AD203B41FA5}">
                      <a16:colId xmlns:a16="http://schemas.microsoft.com/office/drawing/2014/main" val="3417792691"/>
                    </a:ext>
                  </a:extLst>
                </a:gridCol>
                <a:gridCol w="2914650">
                  <a:extLst>
                    <a:ext uri="{9D8B030D-6E8A-4147-A177-3AD203B41FA5}">
                      <a16:colId xmlns:a16="http://schemas.microsoft.com/office/drawing/2014/main" val="3901904957"/>
                    </a:ext>
                  </a:extLst>
                </a:gridCol>
                <a:gridCol w="2914650">
                  <a:extLst>
                    <a:ext uri="{9D8B030D-6E8A-4147-A177-3AD203B41FA5}">
                      <a16:colId xmlns:a16="http://schemas.microsoft.com/office/drawing/2014/main" val="573269378"/>
                    </a:ext>
                  </a:extLst>
                </a:gridCol>
                <a:gridCol w="2914650">
                  <a:extLst>
                    <a:ext uri="{9D8B030D-6E8A-4147-A177-3AD203B41FA5}">
                      <a16:colId xmlns:a16="http://schemas.microsoft.com/office/drawing/2014/main" val="643607534"/>
                    </a:ext>
                  </a:extLst>
                </a:gridCol>
              </a:tblGrid>
              <a:tr h="76486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b="1" i="1" dirty="0">
                          <a:latin typeface="Arial" panose="020B0604020202020204" pitchFamily="34" charset="0"/>
                          <a:cs typeface="Arial" panose="020B0604020202020204" pitchFamily="34" charset="0"/>
                        </a:rPr>
                        <a:t>Reading</a:t>
                      </a: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b="1" i="1" dirty="0">
                          <a:latin typeface="Arial" panose="020B0604020202020204" pitchFamily="34" charset="0"/>
                          <a:cs typeface="Arial" panose="020B0604020202020204" pitchFamily="34" charset="0"/>
                        </a:rPr>
                        <a:t>Spelling/</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600" b="1" i="1" dirty="0">
                          <a:latin typeface="Arial" panose="020B0604020202020204" pitchFamily="34" charset="0"/>
                          <a:cs typeface="Arial" panose="020B0604020202020204" pitchFamily="34" charset="0"/>
                        </a:rPr>
                        <a:t>Grammar / Writing</a:t>
                      </a:r>
                    </a:p>
                    <a:p>
                      <a:endParaRPr lang="en-US" sz="1600" dirty="0"/>
                    </a:p>
                  </a:txBody>
                  <a:tcPr/>
                </a:tc>
                <a:tc>
                  <a:txBody>
                    <a:bodyPr/>
                    <a:lstStyle/>
                    <a:p>
                      <a:r>
                        <a:rPr lang="en-US" sz="1600" dirty="0"/>
                        <a:t>Notetaking</a:t>
                      </a:r>
                    </a:p>
                  </a:txBody>
                  <a:tcPr/>
                </a:tc>
                <a:tc>
                  <a:txBody>
                    <a:bodyPr/>
                    <a:lstStyle/>
                    <a:p>
                      <a:r>
                        <a:rPr lang="en-US" sz="1600" dirty="0"/>
                        <a:t>Time Management</a:t>
                      </a:r>
                    </a:p>
                  </a:txBody>
                  <a:tcPr/>
                </a:tc>
                <a:extLst>
                  <a:ext uri="{0D108BD9-81ED-4DB2-BD59-A6C34878D82A}">
                    <a16:rowId xmlns:a16="http://schemas.microsoft.com/office/drawing/2014/main" val="3283180446"/>
                  </a:ext>
                </a:extLst>
              </a:tr>
              <a:tr h="1218124">
                <a:tc>
                  <a:txBody>
                    <a:bodyPr/>
                    <a:lstStyle/>
                    <a:p>
                      <a:pPr marL="0" indent="0">
                        <a:buNone/>
                      </a:pPr>
                      <a:r>
                        <a:rPr lang="en-US" sz="1600" b="0" i="0" dirty="0" err="1">
                          <a:latin typeface="+mn-lt"/>
                          <a:cs typeface="Arial" panose="020B0604020202020204" pitchFamily="34" charset="0"/>
                          <a:hlinkClick r:id="rId2"/>
                        </a:rPr>
                        <a:t>Vitalsource</a:t>
                      </a:r>
                      <a:r>
                        <a:rPr lang="en-US" sz="1600" b="0" i="0" dirty="0">
                          <a:latin typeface="+mn-lt"/>
                          <a:cs typeface="Arial" panose="020B0604020202020204" pitchFamily="34" charset="0"/>
                          <a:hlinkClick r:id="rId2"/>
                        </a:rPr>
                        <a:t> Bookshelf</a:t>
                      </a:r>
                      <a:r>
                        <a:rPr lang="en-US" sz="1600" b="0" i="0" dirty="0">
                          <a:latin typeface="+mn-lt"/>
                          <a:cs typeface="Arial" panose="020B0604020202020204" pitchFamily="34" charset="0"/>
                        </a:rPr>
                        <a:t> </a:t>
                      </a:r>
                      <a:r>
                        <a:rPr lang="en-US" sz="1600" b="1" i="1" dirty="0">
                          <a:latin typeface="Arial" panose="020B0604020202020204" pitchFamily="34" charset="0"/>
                          <a:cs typeface="Arial" panose="020B0604020202020204" pitchFamily="34" charset="0"/>
                        </a:rPr>
                        <a:t>– </a:t>
                      </a:r>
                      <a:r>
                        <a:rPr lang="en-US" sz="1600" b="0" i="0" dirty="0">
                          <a:latin typeface="+mn-lt"/>
                          <a:cs typeface="Arial" panose="020B0604020202020204" pitchFamily="34" charset="0"/>
                        </a:rPr>
                        <a:t>Textbook with built in read aloud feature</a:t>
                      </a:r>
                    </a:p>
                    <a:p>
                      <a:endParaRPr lang="en-US" sz="1600" dirty="0"/>
                    </a:p>
                  </a:txBody>
                  <a:tcPr/>
                </a:tc>
                <a:tc>
                  <a:txBody>
                    <a:bodyPr/>
                    <a:lstStyle/>
                    <a:p>
                      <a:r>
                        <a:rPr lang="en-US" sz="1600" dirty="0">
                          <a:hlinkClick r:id="rId3"/>
                        </a:rPr>
                        <a:t>Grammarly</a:t>
                      </a:r>
                      <a:r>
                        <a:rPr lang="en-US" sz="1600" dirty="0"/>
                        <a:t>- checks for writing, spelling and grammar errors</a:t>
                      </a:r>
                    </a:p>
                    <a:p>
                      <a:endParaRPr lang="en-US" sz="1600" dirty="0"/>
                    </a:p>
                    <a:p>
                      <a:endParaRPr lang="en-US" sz="1600" dirty="0"/>
                    </a:p>
                    <a:p>
                      <a:endParaRPr lang="en-US" sz="1600" dirty="0"/>
                    </a:p>
                  </a:txBody>
                  <a:tcPr/>
                </a:tc>
                <a:tc>
                  <a:txBody>
                    <a:bodyPr/>
                    <a:lstStyle/>
                    <a:p>
                      <a:r>
                        <a:rPr lang="en-US" sz="1600" dirty="0" err="1">
                          <a:hlinkClick r:id="rId4"/>
                        </a:rPr>
                        <a:t>AudioNote</a:t>
                      </a:r>
                      <a:r>
                        <a:rPr lang="en-US" sz="1600" dirty="0"/>
                        <a:t>- Designed for iPad – Search recording for keywords</a:t>
                      </a:r>
                    </a:p>
                  </a:txBody>
                  <a:tcPr/>
                </a:tc>
                <a:tc>
                  <a:txBody>
                    <a:bodyPr/>
                    <a:lstStyle/>
                    <a:p>
                      <a:r>
                        <a:rPr lang="en-US" sz="1600" dirty="0">
                          <a:hlinkClick r:id="rId5"/>
                        </a:rPr>
                        <a:t>Block Site- </a:t>
                      </a:r>
                      <a:r>
                        <a:rPr lang="en-US" sz="1600" dirty="0"/>
                        <a:t>website blocker </a:t>
                      </a:r>
                    </a:p>
                    <a:p>
                      <a:endParaRPr lang="en-US" sz="1600" dirty="0"/>
                    </a:p>
                    <a:p>
                      <a:endParaRPr lang="en-US" sz="1600" dirty="0"/>
                    </a:p>
                  </a:txBody>
                  <a:tcPr/>
                </a:tc>
                <a:extLst>
                  <a:ext uri="{0D108BD9-81ED-4DB2-BD59-A6C34878D82A}">
                    <a16:rowId xmlns:a16="http://schemas.microsoft.com/office/drawing/2014/main" val="4199134342"/>
                  </a:ext>
                </a:extLst>
              </a:tr>
              <a:tr h="99149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b="0" i="0" dirty="0" err="1">
                          <a:latin typeface="+mn-lt"/>
                          <a:cs typeface="Arial" panose="020B0604020202020204" pitchFamily="34" charset="0"/>
                          <a:hlinkClick r:id="rId6"/>
                        </a:rPr>
                        <a:t>Bookshare</a:t>
                      </a:r>
                      <a:r>
                        <a:rPr lang="en-US" sz="1600" b="1" i="1" dirty="0">
                          <a:latin typeface="Arial" panose="020B0604020202020204" pitchFamily="34" charset="0"/>
                          <a:cs typeface="Arial" panose="020B0604020202020204" pitchFamily="34" charset="0"/>
                        </a:rPr>
                        <a:t> – </a:t>
                      </a:r>
                      <a:r>
                        <a:rPr lang="en-US" sz="1600" b="0" i="0" dirty="0">
                          <a:latin typeface="+mn-lt"/>
                          <a:cs typeface="Arial" panose="020B0604020202020204" pitchFamily="34" charset="0"/>
                        </a:rPr>
                        <a:t>Can customize experience to suite learning style</a:t>
                      </a: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7"/>
                        </a:rPr>
                        <a:t>Voice in Voice Typing- </a:t>
                      </a:r>
                      <a:r>
                        <a:rPr lang="en-US" sz="1600" dirty="0"/>
                        <a:t>Type in any text box on any website by speaking</a:t>
                      </a: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8"/>
                        </a:rPr>
                        <a:t>Evernote</a:t>
                      </a:r>
                      <a:r>
                        <a:rPr lang="en-US" sz="1600" dirty="0"/>
                        <a:t>- Syncs notes across all devices. </a:t>
                      </a:r>
                    </a:p>
                    <a:p>
                      <a:endParaRPr lang="en-US" sz="1600" dirty="0"/>
                    </a:p>
                  </a:txBody>
                  <a:tcPr/>
                </a:tc>
                <a:tc>
                  <a:txBody>
                    <a:bodyPr/>
                    <a:lstStyle/>
                    <a:p>
                      <a:r>
                        <a:rPr lang="en-US" sz="1600" dirty="0">
                          <a:hlinkClick r:id="rId9"/>
                        </a:rPr>
                        <a:t>Remember the Milk</a:t>
                      </a:r>
                      <a:r>
                        <a:rPr lang="en-US" sz="1600" dirty="0"/>
                        <a:t> – Tasks/ to-do- list</a:t>
                      </a:r>
                    </a:p>
                  </a:txBody>
                  <a:tcPr/>
                </a:tc>
                <a:extLst>
                  <a:ext uri="{0D108BD9-81ED-4DB2-BD59-A6C34878D82A}">
                    <a16:rowId xmlns:a16="http://schemas.microsoft.com/office/drawing/2014/main" val="48523312"/>
                  </a:ext>
                </a:extLst>
              </a:tr>
              <a:tr h="99149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b="0" i="0" dirty="0">
                          <a:latin typeface="+mn-lt"/>
                          <a:cs typeface="Arial" panose="020B0604020202020204" pitchFamily="34" charset="0"/>
                          <a:hlinkClick r:id="rId10"/>
                        </a:rPr>
                        <a:t>Readme</a:t>
                      </a:r>
                      <a:r>
                        <a:rPr lang="en-US" sz="1600" b="1" i="1" dirty="0">
                          <a:latin typeface="Arial" panose="020B0604020202020204" pitchFamily="34" charset="0"/>
                          <a:cs typeface="Arial" panose="020B0604020202020204" pitchFamily="34" charset="0"/>
                        </a:rPr>
                        <a:t> -</a:t>
                      </a:r>
                      <a:r>
                        <a:rPr lang="en-US" sz="1600" b="0" i="0" dirty="0">
                          <a:latin typeface="+mn-lt"/>
                          <a:cs typeface="Arial" panose="020B0604020202020204" pitchFamily="34" charset="0"/>
                        </a:rPr>
                        <a:t>Reading websites, PDFs, and word documents</a:t>
                      </a:r>
                    </a:p>
                    <a:p>
                      <a:pPr marL="0" indent="0">
                        <a:buNone/>
                      </a:pPr>
                      <a:endParaRPr lang="en-US" sz="1600" b="1" i="1" dirty="0">
                        <a:latin typeface="Arial" panose="020B0604020202020204" pitchFamily="34" charset="0"/>
                        <a:cs typeface="Arial" panose="020B0604020202020204" pitchFamily="34" charset="0"/>
                      </a:endParaRP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11"/>
                        </a:rPr>
                        <a:t>Hemingway</a:t>
                      </a:r>
                      <a:r>
                        <a:rPr lang="en-US" sz="1600" dirty="0"/>
                        <a:t>- Helps make writing clear </a:t>
                      </a: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12"/>
                        </a:rPr>
                        <a:t>Otter.ai </a:t>
                      </a:r>
                      <a:r>
                        <a:rPr lang="en-US" sz="1600" dirty="0"/>
                        <a:t>– Provides real time transcripts that are downloadable</a:t>
                      </a: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13"/>
                        </a:rPr>
                        <a:t>Google Keep</a:t>
                      </a:r>
                      <a:r>
                        <a:rPr lang="en-US" sz="1600" dirty="0"/>
                        <a:t> – Reminders and task lists</a:t>
                      </a:r>
                    </a:p>
                    <a:p>
                      <a:endParaRPr lang="en-US" sz="1600" dirty="0"/>
                    </a:p>
                  </a:txBody>
                  <a:tcPr/>
                </a:tc>
                <a:extLst>
                  <a:ext uri="{0D108BD9-81ED-4DB2-BD59-A6C34878D82A}">
                    <a16:rowId xmlns:a16="http://schemas.microsoft.com/office/drawing/2014/main" val="1008286"/>
                  </a:ext>
                </a:extLst>
              </a:tr>
              <a:tr h="99149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b="0" i="0" dirty="0" err="1">
                          <a:latin typeface="+mn-lt"/>
                          <a:cs typeface="Arial" panose="020B0604020202020204" pitchFamily="34" charset="0"/>
                          <a:hlinkClick r:id="rId14"/>
                        </a:rPr>
                        <a:t>VoiceDream</a:t>
                      </a:r>
                      <a:r>
                        <a:rPr lang="en-US" sz="1600" b="1" i="1" dirty="0">
                          <a:latin typeface="Arial" panose="020B0604020202020204" pitchFamily="34" charset="0"/>
                          <a:cs typeface="Arial" panose="020B0604020202020204" pitchFamily="34" charset="0"/>
                        </a:rPr>
                        <a:t> –</a:t>
                      </a:r>
                      <a:r>
                        <a:rPr lang="en-US" sz="1600" b="0" i="1" dirty="0">
                          <a:latin typeface="Arial" panose="020B0604020202020204" pitchFamily="34" charset="0"/>
                          <a:cs typeface="Arial" panose="020B0604020202020204" pitchFamily="34" charset="0"/>
                        </a:rPr>
                        <a:t> </a:t>
                      </a:r>
                      <a:r>
                        <a:rPr lang="en-US" sz="1600" b="0" i="1" dirty="0">
                          <a:latin typeface="+mn-lt"/>
                          <a:cs typeface="Arial" panose="020B0604020202020204" pitchFamily="34" charset="0"/>
                        </a:rPr>
                        <a:t>f</a:t>
                      </a:r>
                      <a:r>
                        <a:rPr lang="en-US" sz="1600" b="0" i="0" dirty="0">
                          <a:latin typeface="+mn-lt"/>
                          <a:cs typeface="Arial" panose="020B0604020202020204" pitchFamily="34" charset="0"/>
                        </a:rPr>
                        <a:t>or apple – Reading websites, PDFS, and documents</a:t>
                      </a:r>
                    </a:p>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15" action="ppaction://hlinkfile"/>
                        </a:rPr>
                        <a:t>Dictate</a:t>
                      </a:r>
                      <a:r>
                        <a:rPr lang="en-US" sz="1600" dirty="0"/>
                        <a:t>- Voice to type</a:t>
                      </a:r>
                    </a:p>
                    <a:p>
                      <a:endParaRPr lang="en-US" sz="1600" dirty="0"/>
                    </a:p>
                  </a:txBody>
                  <a:tcPr/>
                </a:tc>
                <a:tc>
                  <a:txBody>
                    <a:bodyPr/>
                    <a:lstStyle/>
                    <a:p>
                      <a:endParaRPr lang="en-US" sz="160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hlinkClick r:id="rId16"/>
                        </a:rPr>
                        <a:t>Notion</a:t>
                      </a:r>
                      <a:r>
                        <a:rPr lang="en-US" sz="1600" dirty="0"/>
                        <a:t> –Tracking of daily tasks</a:t>
                      </a:r>
                    </a:p>
                    <a:p>
                      <a:endParaRPr lang="en-US" sz="1600" dirty="0"/>
                    </a:p>
                  </a:txBody>
                  <a:tcPr/>
                </a:tc>
                <a:extLst>
                  <a:ext uri="{0D108BD9-81ED-4DB2-BD59-A6C34878D82A}">
                    <a16:rowId xmlns:a16="http://schemas.microsoft.com/office/drawing/2014/main" val="966732148"/>
                  </a:ext>
                </a:extLst>
              </a:tr>
            </a:tbl>
          </a:graphicData>
        </a:graphic>
      </p:graphicFrame>
    </p:spTree>
    <p:extLst>
      <p:ext uri="{BB962C8B-B14F-4D97-AF65-F5344CB8AC3E}">
        <p14:creationId xmlns:p14="http://schemas.microsoft.com/office/powerpoint/2010/main" val="31561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7921" y="174032"/>
            <a:ext cx="10172981" cy="1111843"/>
          </a:xfrm>
        </p:spPr>
        <p:txBody>
          <a:bodyPr anchor="ctr">
            <a:normAutofit/>
          </a:bodyPr>
          <a:lstStyle/>
          <a:p>
            <a:pPr algn="ctr"/>
            <a:r>
              <a:rPr lang="en-US" sz="2800" dirty="0">
                <a:latin typeface="Arial" panose="020B0604020202020204" pitchFamily="34" charset="0"/>
                <a:cs typeface="Arial" panose="020B0604020202020204" pitchFamily="34" charset="0"/>
              </a:rPr>
              <a:t>A few difference between high school and college accommodations</a:t>
            </a:r>
            <a:br>
              <a:rPr lang="en-US" sz="28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additional examples visit the </a:t>
            </a:r>
            <a:r>
              <a:rPr lang="en-US" sz="1600" dirty="0">
                <a:latin typeface="Arial" panose="020B0604020202020204" pitchFamily="34" charset="0"/>
                <a:cs typeface="Arial" panose="020B0604020202020204" pitchFamily="34" charset="0"/>
                <a:hlinkClick r:id="rId2"/>
              </a:rPr>
              <a:t>Office of Accommodative Services website</a:t>
            </a:r>
            <a:endParaRPr lang="en-US" sz="16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1BF73B9F-132E-412D-B7EC-37931E747EF3}"/>
              </a:ext>
            </a:extLst>
          </p:cNvPr>
          <p:cNvGraphicFramePr>
            <a:graphicFrameLocks noGrp="1"/>
          </p:cNvGraphicFramePr>
          <p:nvPr>
            <p:extLst>
              <p:ext uri="{D42A27DB-BD31-4B8C-83A1-F6EECF244321}">
                <p14:modId xmlns:p14="http://schemas.microsoft.com/office/powerpoint/2010/main" val="3312462918"/>
              </p:ext>
            </p:extLst>
          </p:nvPr>
        </p:nvGraphicFramePr>
        <p:xfrm>
          <a:off x="1007921" y="1285875"/>
          <a:ext cx="9963292" cy="5392801"/>
        </p:xfrm>
        <a:graphic>
          <a:graphicData uri="http://schemas.openxmlformats.org/drawingml/2006/table">
            <a:tbl>
              <a:tblPr firstRow="1" bandRow="1">
                <a:tableStyleId>{8EC20E35-A176-4012-BC5E-935CFFF8708E}</a:tableStyleId>
              </a:tblPr>
              <a:tblGrid>
                <a:gridCol w="4981646">
                  <a:extLst>
                    <a:ext uri="{9D8B030D-6E8A-4147-A177-3AD203B41FA5}">
                      <a16:colId xmlns:a16="http://schemas.microsoft.com/office/drawing/2014/main" val="4019703265"/>
                    </a:ext>
                  </a:extLst>
                </a:gridCol>
                <a:gridCol w="4981646">
                  <a:extLst>
                    <a:ext uri="{9D8B030D-6E8A-4147-A177-3AD203B41FA5}">
                      <a16:colId xmlns:a16="http://schemas.microsoft.com/office/drawing/2014/main" val="2021335105"/>
                    </a:ext>
                  </a:extLst>
                </a:gridCol>
              </a:tblGrid>
              <a:tr h="356208">
                <a:tc>
                  <a:txBody>
                    <a:bodyPr/>
                    <a:lstStyle/>
                    <a:p>
                      <a:r>
                        <a:rPr lang="en-US" dirty="0"/>
                        <a:t>High School</a:t>
                      </a:r>
                    </a:p>
                  </a:txBody>
                  <a:tcPr/>
                </a:tc>
                <a:tc>
                  <a:txBody>
                    <a:bodyPr/>
                    <a:lstStyle/>
                    <a:p>
                      <a:r>
                        <a:rPr lang="en-US" dirty="0"/>
                        <a:t>College</a:t>
                      </a:r>
                    </a:p>
                  </a:txBody>
                  <a:tcPr/>
                </a:tc>
                <a:extLst>
                  <a:ext uri="{0D108BD9-81ED-4DB2-BD59-A6C34878D82A}">
                    <a16:rowId xmlns:a16="http://schemas.microsoft.com/office/drawing/2014/main" val="194929447"/>
                  </a:ext>
                </a:extLst>
              </a:tr>
              <a:tr h="500206">
                <a:tc>
                  <a:txBody>
                    <a:bodyPr/>
                    <a:lstStyle/>
                    <a:p>
                      <a:r>
                        <a:rPr lang="en-US" dirty="0"/>
                        <a:t>Fundamental modifications of program and curricula are required</a:t>
                      </a:r>
                    </a:p>
                  </a:txBody>
                  <a:tcPr/>
                </a:tc>
                <a:tc>
                  <a:txBody>
                    <a:bodyPr/>
                    <a:lstStyle/>
                    <a:p>
                      <a:r>
                        <a:rPr lang="en-US" dirty="0"/>
                        <a:t>No fundamental modifications are required- only academic adjustments</a:t>
                      </a:r>
                    </a:p>
                  </a:txBody>
                  <a:tcPr/>
                </a:tc>
                <a:extLst>
                  <a:ext uri="{0D108BD9-81ED-4DB2-BD59-A6C34878D82A}">
                    <a16:rowId xmlns:a16="http://schemas.microsoft.com/office/drawing/2014/main" val="907142574"/>
                  </a:ext>
                </a:extLst>
              </a:tr>
              <a:tr h="714566">
                <a:tc>
                  <a:txBody>
                    <a:bodyPr/>
                    <a:lstStyle/>
                    <a:p>
                      <a:r>
                        <a:rPr lang="en-US" dirty="0"/>
                        <a:t>The course load consists of reading short assignments that are discussed and often re-taught in class</a:t>
                      </a:r>
                    </a:p>
                  </a:txBody>
                  <a:tcPr/>
                </a:tc>
                <a:tc>
                  <a:txBody>
                    <a:bodyPr/>
                    <a:lstStyle/>
                    <a:p>
                      <a:r>
                        <a:rPr lang="en-US" dirty="0"/>
                        <a:t>The course load may require substantial amounts of reading and reading which may not be directly addressed in class</a:t>
                      </a:r>
                    </a:p>
                  </a:txBody>
                  <a:tcPr/>
                </a:tc>
                <a:extLst>
                  <a:ext uri="{0D108BD9-81ED-4DB2-BD59-A6C34878D82A}">
                    <a16:rowId xmlns:a16="http://schemas.microsoft.com/office/drawing/2014/main" val="1378945147"/>
                  </a:ext>
                </a:extLst>
              </a:tr>
              <a:tr h="500206">
                <a:tc>
                  <a:txBody>
                    <a:bodyPr/>
                    <a:lstStyle/>
                    <a:p>
                      <a:r>
                        <a:rPr lang="en-US" dirty="0"/>
                        <a:t>Tests are often modified or shortened</a:t>
                      </a:r>
                    </a:p>
                  </a:txBody>
                  <a:tcPr/>
                </a:tc>
                <a:tc>
                  <a:txBody>
                    <a:bodyPr/>
                    <a:lstStyle/>
                    <a:p>
                      <a:r>
                        <a:rPr lang="en-US" dirty="0"/>
                        <a:t>Students are expected to take the same test as all students</a:t>
                      </a:r>
                    </a:p>
                  </a:txBody>
                  <a:tcPr/>
                </a:tc>
                <a:extLst>
                  <a:ext uri="{0D108BD9-81ED-4DB2-BD59-A6C34878D82A}">
                    <a16:rowId xmlns:a16="http://schemas.microsoft.com/office/drawing/2014/main" val="713815066"/>
                  </a:ext>
                </a:extLst>
              </a:tr>
              <a:tr h="500206">
                <a:tc>
                  <a:txBody>
                    <a:bodyPr/>
                    <a:lstStyle/>
                    <a:p>
                      <a:r>
                        <a:rPr lang="en-US" dirty="0"/>
                        <a:t>Shortened or modified assignments are given</a:t>
                      </a:r>
                    </a:p>
                  </a:txBody>
                  <a:tcPr/>
                </a:tc>
                <a:tc>
                  <a:txBody>
                    <a:bodyPr/>
                    <a:lstStyle/>
                    <a:p>
                      <a:r>
                        <a:rPr lang="en-US" dirty="0"/>
                        <a:t>Students are expected to do that same work as all students</a:t>
                      </a:r>
                    </a:p>
                  </a:txBody>
                  <a:tcPr/>
                </a:tc>
                <a:extLst>
                  <a:ext uri="{0D108BD9-81ED-4DB2-BD59-A6C34878D82A}">
                    <a16:rowId xmlns:a16="http://schemas.microsoft.com/office/drawing/2014/main" val="1775848325"/>
                  </a:ext>
                </a:extLst>
              </a:tr>
              <a:tr h="928926">
                <a:tc>
                  <a:txBody>
                    <a:bodyPr/>
                    <a:lstStyle/>
                    <a:p>
                      <a:r>
                        <a:rPr lang="en-US" dirty="0"/>
                        <a:t>Students are scheduled to see resource personnel on a regular basis or can go to the resource room on a drop- in basis</a:t>
                      </a:r>
                    </a:p>
                  </a:txBody>
                  <a:tcPr/>
                </a:tc>
                <a:tc>
                  <a:txBody>
                    <a:bodyPr/>
                    <a:lstStyle/>
                    <a:p>
                      <a:r>
                        <a:rPr lang="en-US" dirty="0"/>
                        <a:t>Students must initiate requests for services. Student may submit documentation or request services at any point during the semester, but any grades already in place will not be changed</a:t>
                      </a:r>
                    </a:p>
                  </a:txBody>
                  <a:tcPr/>
                </a:tc>
                <a:extLst>
                  <a:ext uri="{0D108BD9-81ED-4DB2-BD59-A6C34878D82A}">
                    <a16:rowId xmlns:a16="http://schemas.microsoft.com/office/drawing/2014/main" val="742648007"/>
                  </a:ext>
                </a:extLst>
              </a:tr>
              <a:tr h="500206">
                <a:tc>
                  <a:txBody>
                    <a:bodyPr/>
                    <a:lstStyle/>
                    <a:p>
                      <a:r>
                        <a:rPr lang="en-US" dirty="0"/>
                        <a:t>Special educators inform instructors about a student’s accommodation needs</a:t>
                      </a:r>
                    </a:p>
                  </a:txBody>
                  <a:tcPr/>
                </a:tc>
                <a:tc>
                  <a:txBody>
                    <a:bodyPr/>
                    <a:lstStyle/>
                    <a:p>
                      <a:r>
                        <a:rPr lang="en-US" dirty="0"/>
                        <a:t>Students need to speak with instructors about their accommodation plan every semester</a:t>
                      </a:r>
                    </a:p>
                  </a:txBody>
                  <a:tcPr/>
                </a:tc>
                <a:extLst>
                  <a:ext uri="{0D108BD9-81ED-4DB2-BD59-A6C34878D82A}">
                    <a16:rowId xmlns:a16="http://schemas.microsoft.com/office/drawing/2014/main" val="3869757689"/>
                  </a:ext>
                </a:extLst>
              </a:tr>
              <a:tr h="28991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55232225"/>
                  </a:ext>
                </a:extLst>
              </a:tr>
            </a:tbl>
          </a:graphicData>
        </a:graphic>
      </p:graphicFrame>
    </p:spTree>
    <p:extLst>
      <p:ext uri="{BB962C8B-B14F-4D97-AF65-F5344CB8AC3E}">
        <p14:creationId xmlns:p14="http://schemas.microsoft.com/office/powerpoint/2010/main" val="64840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2892</TotalTime>
  <Words>3112</Words>
  <Application>Microsoft Office PowerPoint</Application>
  <PresentationFormat>Custom</PresentationFormat>
  <Paragraphs>199</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Hebrew</vt:lpstr>
      <vt:lpstr>Arial</vt:lpstr>
      <vt:lpstr>Arial Black</vt:lpstr>
      <vt:lpstr>Calibri</vt:lpstr>
      <vt:lpstr>Calibri Light</vt:lpstr>
      <vt:lpstr>Corbel</vt:lpstr>
      <vt:lpstr>EB Garamond</vt:lpstr>
      <vt:lpstr>Office Theme</vt:lpstr>
      <vt:lpstr>Office of Accommodative Services Helpful Tips</vt:lpstr>
      <vt:lpstr>Leveling the Playing Field Equal Access</vt:lpstr>
      <vt:lpstr>Office of Accommodative Services Team</vt:lpstr>
      <vt:lpstr>Top 6 Things to Know About OAS</vt:lpstr>
      <vt:lpstr>Things to Know About OAS continued</vt:lpstr>
      <vt:lpstr> Syllabus Statement</vt:lpstr>
      <vt:lpstr>What To Do If You Suspect a Student Has a Specific Learning Style and or Medical Condition</vt:lpstr>
      <vt:lpstr>What if a student does not have a documented disability?</vt:lpstr>
      <vt:lpstr>A few difference between high school and college accommodations for additional examples visit the Office of Accommodative Services website</vt:lpstr>
      <vt:lpstr>Testing Accommodations</vt:lpstr>
      <vt:lpstr>Common Testing Accommodations</vt:lpstr>
      <vt:lpstr>Strive for “beyond compliance”</vt:lpstr>
      <vt:lpstr>Strive for “beyond compliance” continued</vt:lpstr>
      <vt:lpstr>What can I do besides these listed accommodations?</vt:lpstr>
      <vt:lpstr>Design with accessibility in mind from the start.   When creating materials, finding textbooks, videos, software, etc. It is easier to create/find accessible materials then it is to modify something that is already created. </vt:lpstr>
      <vt:lpstr>Service Animals</vt:lpstr>
      <vt:lpstr>What is a Service Animal?</vt:lpstr>
      <vt:lpstr>Service Animal Policy</vt:lpstr>
      <vt:lpstr>Where are service animals allowed? </vt:lpstr>
      <vt:lpstr>Controlling a Service Animals</vt:lpstr>
      <vt:lpstr>Touching Service Animals</vt:lpstr>
      <vt:lpstr>Deaf and Hard of Hearing</vt:lpstr>
      <vt:lpstr>Closed Captioning Materials</vt:lpstr>
      <vt:lpstr>Questions</vt:lpstr>
    </vt:vector>
  </TitlesOfParts>
  <Company>St. Lawrence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Accessibility Services  Helpful Tips</dc:title>
  <dc:creator>Sharmela Garcia-Martin</dc:creator>
  <cp:lastModifiedBy>Jessica J Burnett</cp:lastModifiedBy>
  <cp:revision>83</cp:revision>
  <dcterms:created xsi:type="dcterms:W3CDTF">2020-06-25T02:04:34Z</dcterms:created>
  <dcterms:modified xsi:type="dcterms:W3CDTF">2021-07-22T15:58:32Z</dcterms:modified>
</cp:coreProperties>
</file>