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230A73-EDBA-4155-B6D0-F4C8C2F353F6}"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9D5EA-C825-43A4-B0A6-E6672F5A9F19}" type="slidenum">
              <a:rPr lang="en-US" smtClean="0"/>
              <a:t>‹#›</a:t>
            </a:fld>
            <a:endParaRPr lang="en-US"/>
          </a:p>
        </p:txBody>
      </p:sp>
    </p:spTree>
    <p:extLst>
      <p:ext uri="{BB962C8B-B14F-4D97-AF65-F5344CB8AC3E}">
        <p14:creationId xmlns:p14="http://schemas.microsoft.com/office/powerpoint/2010/main" val="86060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230A73-EDBA-4155-B6D0-F4C8C2F353F6}"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9D5EA-C825-43A4-B0A6-E6672F5A9F19}" type="slidenum">
              <a:rPr lang="en-US" smtClean="0"/>
              <a:t>‹#›</a:t>
            </a:fld>
            <a:endParaRPr lang="en-US"/>
          </a:p>
        </p:txBody>
      </p:sp>
    </p:spTree>
    <p:extLst>
      <p:ext uri="{BB962C8B-B14F-4D97-AF65-F5344CB8AC3E}">
        <p14:creationId xmlns:p14="http://schemas.microsoft.com/office/powerpoint/2010/main" val="95748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230A73-EDBA-4155-B6D0-F4C8C2F353F6}"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9D5EA-C825-43A4-B0A6-E6672F5A9F1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14935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230A73-EDBA-4155-B6D0-F4C8C2F353F6}"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9D5EA-C825-43A4-B0A6-E6672F5A9F19}" type="slidenum">
              <a:rPr lang="en-US" smtClean="0"/>
              <a:t>‹#›</a:t>
            </a:fld>
            <a:endParaRPr lang="en-US"/>
          </a:p>
        </p:txBody>
      </p:sp>
    </p:spTree>
    <p:extLst>
      <p:ext uri="{BB962C8B-B14F-4D97-AF65-F5344CB8AC3E}">
        <p14:creationId xmlns:p14="http://schemas.microsoft.com/office/powerpoint/2010/main" val="279622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230A73-EDBA-4155-B6D0-F4C8C2F353F6}"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9D5EA-C825-43A4-B0A6-E6672F5A9F1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37141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230A73-EDBA-4155-B6D0-F4C8C2F353F6}"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9D5EA-C825-43A4-B0A6-E6672F5A9F19}" type="slidenum">
              <a:rPr lang="en-US" smtClean="0"/>
              <a:t>‹#›</a:t>
            </a:fld>
            <a:endParaRPr lang="en-US"/>
          </a:p>
        </p:txBody>
      </p:sp>
    </p:spTree>
    <p:extLst>
      <p:ext uri="{BB962C8B-B14F-4D97-AF65-F5344CB8AC3E}">
        <p14:creationId xmlns:p14="http://schemas.microsoft.com/office/powerpoint/2010/main" val="2793856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230A73-EDBA-4155-B6D0-F4C8C2F353F6}"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9D5EA-C825-43A4-B0A6-E6672F5A9F19}" type="slidenum">
              <a:rPr lang="en-US" smtClean="0"/>
              <a:t>‹#›</a:t>
            </a:fld>
            <a:endParaRPr lang="en-US"/>
          </a:p>
        </p:txBody>
      </p:sp>
    </p:spTree>
    <p:extLst>
      <p:ext uri="{BB962C8B-B14F-4D97-AF65-F5344CB8AC3E}">
        <p14:creationId xmlns:p14="http://schemas.microsoft.com/office/powerpoint/2010/main" val="3783632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230A73-EDBA-4155-B6D0-F4C8C2F353F6}"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9D5EA-C825-43A4-B0A6-E6672F5A9F19}" type="slidenum">
              <a:rPr lang="en-US" smtClean="0"/>
              <a:t>‹#›</a:t>
            </a:fld>
            <a:endParaRPr lang="en-US"/>
          </a:p>
        </p:txBody>
      </p:sp>
    </p:spTree>
    <p:extLst>
      <p:ext uri="{BB962C8B-B14F-4D97-AF65-F5344CB8AC3E}">
        <p14:creationId xmlns:p14="http://schemas.microsoft.com/office/powerpoint/2010/main" val="303427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230A73-EDBA-4155-B6D0-F4C8C2F353F6}"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9D5EA-C825-43A4-B0A6-E6672F5A9F19}" type="slidenum">
              <a:rPr lang="en-US" smtClean="0"/>
              <a:t>‹#›</a:t>
            </a:fld>
            <a:endParaRPr lang="en-US"/>
          </a:p>
        </p:txBody>
      </p:sp>
    </p:spTree>
    <p:extLst>
      <p:ext uri="{BB962C8B-B14F-4D97-AF65-F5344CB8AC3E}">
        <p14:creationId xmlns:p14="http://schemas.microsoft.com/office/powerpoint/2010/main" val="80469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230A73-EDBA-4155-B6D0-F4C8C2F353F6}"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9D5EA-C825-43A4-B0A6-E6672F5A9F19}" type="slidenum">
              <a:rPr lang="en-US" smtClean="0"/>
              <a:t>‹#›</a:t>
            </a:fld>
            <a:endParaRPr lang="en-US"/>
          </a:p>
        </p:txBody>
      </p:sp>
    </p:spTree>
    <p:extLst>
      <p:ext uri="{BB962C8B-B14F-4D97-AF65-F5344CB8AC3E}">
        <p14:creationId xmlns:p14="http://schemas.microsoft.com/office/powerpoint/2010/main" val="81232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230A73-EDBA-4155-B6D0-F4C8C2F353F6}"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9D5EA-C825-43A4-B0A6-E6672F5A9F19}" type="slidenum">
              <a:rPr lang="en-US" smtClean="0"/>
              <a:t>‹#›</a:t>
            </a:fld>
            <a:endParaRPr lang="en-US"/>
          </a:p>
        </p:txBody>
      </p:sp>
    </p:spTree>
    <p:extLst>
      <p:ext uri="{BB962C8B-B14F-4D97-AF65-F5344CB8AC3E}">
        <p14:creationId xmlns:p14="http://schemas.microsoft.com/office/powerpoint/2010/main" val="193507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230A73-EDBA-4155-B6D0-F4C8C2F353F6}" type="datetimeFigureOut">
              <a:rPr lang="en-US" smtClean="0"/>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9D5EA-C825-43A4-B0A6-E6672F5A9F19}" type="slidenum">
              <a:rPr lang="en-US" smtClean="0"/>
              <a:t>‹#›</a:t>
            </a:fld>
            <a:endParaRPr lang="en-US"/>
          </a:p>
        </p:txBody>
      </p:sp>
    </p:spTree>
    <p:extLst>
      <p:ext uri="{BB962C8B-B14F-4D97-AF65-F5344CB8AC3E}">
        <p14:creationId xmlns:p14="http://schemas.microsoft.com/office/powerpoint/2010/main" val="226852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230A73-EDBA-4155-B6D0-F4C8C2F353F6}" type="datetimeFigureOut">
              <a:rPr lang="en-US" smtClean="0"/>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9D5EA-C825-43A4-B0A6-E6672F5A9F19}" type="slidenum">
              <a:rPr lang="en-US" smtClean="0"/>
              <a:t>‹#›</a:t>
            </a:fld>
            <a:endParaRPr lang="en-US"/>
          </a:p>
        </p:txBody>
      </p:sp>
    </p:spTree>
    <p:extLst>
      <p:ext uri="{BB962C8B-B14F-4D97-AF65-F5344CB8AC3E}">
        <p14:creationId xmlns:p14="http://schemas.microsoft.com/office/powerpoint/2010/main" val="89582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30A73-EDBA-4155-B6D0-F4C8C2F353F6}" type="datetimeFigureOut">
              <a:rPr lang="en-US" smtClean="0"/>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9D5EA-C825-43A4-B0A6-E6672F5A9F19}" type="slidenum">
              <a:rPr lang="en-US" smtClean="0"/>
              <a:t>‹#›</a:t>
            </a:fld>
            <a:endParaRPr lang="en-US"/>
          </a:p>
        </p:txBody>
      </p:sp>
    </p:spTree>
    <p:extLst>
      <p:ext uri="{BB962C8B-B14F-4D97-AF65-F5344CB8AC3E}">
        <p14:creationId xmlns:p14="http://schemas.microsoft.com/office/powerpoint/2010/main" val="177305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230A73-EDBA-4155-B6D0-F4C8C2F353F6}"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9D5EA-C825-43A4-B0A6-E6672F5A9F19}" type="slidenum">
              <a:rPr lang="en-US" smtClean="0"/>
              <a:t>‹#›</a:t>
            </a:fld>
            <a:endParaRPr lang="en-US"/>
          </a:p>
        </p:txBody>
      </p:sp>
    </p:spTree>
    <p:extLst>
      <p:ext uri="{BB962C8B-B14F-4D97-AF65-F5344CB8AC3E}">
        <p14:creationId xmlns:p14="http://schemas.microsoft.com/office/powerpoint/2010/main" val="42570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230A73-EDBA-4155-B6D0-F4C8C2F353F6}"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9D5EA-C825-43A4-B0A6-E6672F5A9F19}" type="slidenum">
              <a:rPr lang="en-US" smtClean="0"/>
              <a:t>‹#›</a:t>
            </a:fld>
            <a:endParaRPr lang="en-US"/>
          </a:p>
        </p:txBody>
      </p:sp>
    </p:spTree>
    <p:extLst>
      <p:ext uri="{BB962C8B-B14F-4D97-AF65-F5344CB8AC3E}">
        <p14:creationId xmlns:p14="http://schemas.microsoft.com/office/powerpoint/2010/main" val="32259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230A73-EDBA-4155-B6D0-F4C8C2F353F6}" type="datetimeFigureOut">
              <a:rPr lang="en-US" smtClean="0"/>
              <a:t>9/19/2022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2E9D5EA-C825-43A4-B0A6-E6672F5A9F19}" type="slidenum">
              <a:rPr lang="en-US" smtClean="0"/>
              <a:t>‹#›</a:t>
            </a:fld>
            <a:endParaRPr lang="en-US"/>
          </a:p>
        </p:txBody>
      </p:sp>
    </p:spTree>
    <p:extLst>
      <p:ext uri="{BB962C8B-B14F-4D97-AF65-F5344CB8AC3E}">
        <p14:creationId xmlns:p14="http://schemas.microsoft.com/office/powerpoint/2010/main" val="587548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uny.edu/hrporta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mailto:haggetjl@potsdam.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uny.edu/hrporta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uny.edu/hrporta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6122" y="2111259"/>
            <a:ext cx="7766936" cy="2928615"/>
          </a:xfrm>
        </p:spPr>
        <p:txBody>
          <a:bodyPr/>
          <a:lstStyle/>
          <a:p>
            <a:pPr algn="ctr"/>
            <a:r>
              <a:rPr lang="en-US" dirty="0"/>
              <a:t>Time and Attendance System for Student Employees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910" y="1334018"/>
            <a:ext cx="3123360" cy="777241"/>
          </a:xfrm>
          <a:prstGeom prst="rect">
            <a:avLst/>
          </a:prstGeom>
        </p:spPr>
      </p:pic>
    </p:spTree>
    <p:extLst>
      <p:ext uri="{BB962C8B-B14F-4D97-AF65-F5344CB8AC3E}">
        <p14:creationId xmlns:p14="http://schemas.microsoft.com/office/powerpoint/2010/main" val="859365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8749"/>
          </a:xfrm>
        </p:spPr>
        <p:txBody>
          <a:bodyPr/>
          <a:lstStyle/>
          <a:p>
            <a:pPr algn="ctr"/>
            <a:r>
              <a:rPr lang="en-US" dirty="0"/>
              <a:t>Congratulations!</a:t>
            </a:r>
          </a:p>
        </p:txBody>
      </p:sp>
      <p:sp>
        <p:nvSpPr>
          <p:cNvPr id="3" name="Content Placeholder 2"/>
          <p:cNvSpPr>
            <a:spLocks noGrp="1"/>
          </p:cNvSpPr>
          <p:nvPr>
            <p:ph idx="1"/>
          </p:nvPr>
        </p:nvSpPr>
        <p:spPr>
          <a:xfrm>
            <a:off x="677334" y="1404851"/>
            <a:ext cx="8596668" cy="4636511"/>
          </a:xfrm>
        </p:spPr>
        <p:txBody>
          <a:bodyPr/>
          <a:lstStyle/>
          <a:p>
            <a:pPr marL="355600" marR="5080">
              <a:lnSpc>
                <a:spcPct val="90000"/>
              </a:lnSpc>
              <a:buFont typeface="Arial"/>
              <a:buChar char="•"/>
              <a:tabLst>
                <a:tab pos="438784" algn="l"/>
                <a:tab pos="439420" algn="l"/>
              </a:tabLst>
            </a:pPr>
            <a:r>
              <a:rPr lang="en-US" sz="2800" spc="-5" dirty="0">
                <a:latin typeface="Calibri"/>
                <a:cs typeface="Calibri"/>
              </a:rPr>
              <a:t>Once </a:t>
            </a:r>
            <a:r>
              <a:rPr lang="en-US" sz="2800" spc="-20" dirty="0">
                <a:latin typeface="Calibri"/>
                <a:cs typeface="Calibri"/>
              </a:rPr>
              <a:t>you  have entered </a:t>
            </a:r>
            <a:r>
              <a:rPr lang="en-US" sz="2800" spc="-15" dirty="0">
                <a:latin typeface="Calibri"/>
                <a:cs typeface="Calibri"/>
              </a:rPr>
              <a:t>your current </a:t>
            </a:r>
            <a:r>
              <a:rPr lang="en-US" sz="2800" spc="-5" dirty="0">
                <a:latin typeface="Calibri"/>
                <a:cs typeface="Calibri"/>
              </a:rPr>
              <a:t>Time </a:t>
            </a:r>
            <a:r>
              <a:rPr lang="en-US" sz="2800" dirty="0">
                <a:latin typeface="Calibri"/>
                <a:cs typeface="Calibri"/>
              </a:rPr>
              <a:t>and </a:t>
            </a:r>
            <a:r>
              <a:rPr lang="en-US" sz="2800" spc="-20" dirty="0">
                <a:latin typeface="Calibri"/>
                <a:cs typeface="Calibri"/>
              </a:rPr>
              <a:t>Attendance  </a:t>
            </a:r>
            <a:r>
              <a:rPr lang="en-US" sz="2800" spc="-10" dirty="0">
                <a:latin typeface="Calibri"/>
                <a:cs typeface="Calibri"/>
              </a:rPr>
              <a:t>Information, </a:t>
            </a:r>
            <a:r>
              <a:rPr lang="en-US" sz="2800" spc="-15" dirty="0">
                <a:latin typeface="Calibri"/>
                <a:cs typeface="Calibri"/>
              </a:rPr>
              <a:t>you </a:t>
            </a:r>
            <a:r>
              <a:rPr lang="en-US" sz="2800" spc="-20" dirty="0">
                <a:latin typeface="Calibri"/>
                <a:cs typeface="Calibri"/>
              </a:rPr>
              <a:t>have </a:t>
            </a:r>
            <a:r>
              <a:rPr lang="en-US" sz="2800" spc="-10" dirty="0">
                <a:latin typeface="Calibri"/>
                <a:cs typeface="Calibri"/>
              </a:rPr>
              <a:t>successfully </a:t>
            </a:r>
            <a:r>
              <a:rPr lang="en-US" sz="2800" spc="-15" dirty="0">
                <a:latin typeface="Calibri"/>
                <a:cs typeface="Calibri"/>
              </a:rPr>
              <a:t>completed </a:t>
            </a:r>
            <a:r>
              <a:rPr lang="en-US" sz="2800" dirty="0">
                <a:latin typeface="Calibri"/>
                <a:cs typeface="Calibri"/>
              </a:rPr>
              <a:t>the time record. Be sure to Save each time you input your hours worked.</a:t>
            </a:r>
          </a:p>
          <a:p>
            <a:pPr marL="355600" marR="479425" algn="just">
              <a:lnSpc>
                <a:spcPts val="3240"/>
              </a:lnSpc>
              <a:spcBef>
                <a:spcPts val="720"/>
              </a:spcBef>
              <a:buFont typeface="Arial"/>
              <a:buChar char="•"/>
              <a:tabLst>
                <a:tab pos="355600" algn="l"/>
              </a:tabLst>
            </a:pPr>
            <a:r>
              <a:rPr lang="en-US" sz="2800" b="1" spc="-5" dirty="0">
                <a:solidFill>
                  <a:schemeClr val="accent2">
                    <a:lumMod val="75000"/>
                  </a:schemeClr>
                </a:solidFill>
                <a:latin typeface="Calibri"/>
                <a:cs typeface="Calibri"/>
              </a:rPr>
              <a:t>Supervisors</a:t>
            </a:r>
            <a:r>
              <a:rPr lang="en-US" sz="2800" spc="-5" dirty="0">
                <a:latin typeface="Calibri"/>
                <a:cs typeface="Calibri"/>
              </a:rPr>
              <a:t>, </a:t>
            </a:r>
            <a:r>
              <a:rPr lang="en-US" sz="2800" spc="-10" dirty="0">
                <a:latin typeface="Calibri"/>
                <a:cs typeface="Calibri"/>
              </a:rPr>
              <a:t>there </a:t>
            </a:r>
            <a:r>
              <a:rPr lang="en-US" sz="2800" spc="-15" dirty="0">
                <a:latin typeface="Calibri"/>
                <a:cs typeface="Calibri"/>
              </a:rPr>
              <a:t>are </a:t>
            </a:r>
            <a:r>
              <a:rPr lang="en-US" sz="2800" dirty="0">
                <a:latin typeface="Calibri"/>
                <a:cs typeface="Calibri"/>
              </a:rPr>
              <a:t>a </a:t>
            </a:r>
            <a:r>
              <a:rPr lang="en-US" sz="2800" spc="-35" dirty="0">
                <a:latin typeface="Calibri"/>
                <a:cs typeface="Calibri"/>
              </a:rPr>
              <a:t>few </a:t>
            </a:r>
            <a:r>
              <a:rPr lang="en-US" sz="2800" spc="-10" dirty="0">
                <a:latin typeface="Calibri"/>
                <a:cs typeface="Calibri"/>
              </a:rPr>
              <a:t>more slides </a:t>
            </a:r>
            <a:r>
              <a:rPr lang="en-US" sz="2800" spc="-5" dirty="0">
                <a:latin typeface="Calibri"/>
                <a:cs typeface="Calibri"/>
              </a:rPr>
              <a:t>about  </a:t>
            </a:r>
            <a:r>
              <a:rPr lang="en-US" sz="2800" dirty="0">
                <a:latin typeface="Calibri"/>
                <a:cs typeface="Calibri"/>
              </a:rPr>
              <a:t>the </a:t>
            </a:r>
            <a:r>
              <a:rPr lang="en-US" sz="2800" spc="-15" dirty="0">
                <a:latin typeface="Calibri"/>
                <a:cs typeface="Calibri"/>
              </a:rPr>
              <a:t>process </a:t>
            </a:r>
            <a:r>
              <a:rPr lang="en-US" sz="2800" spc="-25" dirty="0">
                <a:latin typeface="Calibri"/>
                <a:cs typeface="Calibri"/>
              </a:rPr>
              <a:t>for </a:t>
            </a:r>
            <a:r>
              <a:rPr lang="en-US" sz="2800" spc="-10" dirty="0">
                <a:latin typeface="Calibri"/>
                <a:cs typeface="Calibri"/>
              </a:rPr>
              <a:t>approving </a:t>
            </a:r>
            <a:r>
              <a:rPr lang="en-US" sz="2800" dirty="0">
                <a:latin typeface="Calibri"/>
                <a:cs typeface="Calibri"/>
              </a:rPr>
              <a:t>time </a:t>
            </a:r>
            <a:r>
              <a:rPr lang="en-US" sz="2800" spc="-20" dirty="0">
                <a:latin typeface="Calibri"/>
                <a:cs typeface="Calibri"/>
              </a:rPr>
              <a:t>records </a:t>
            </a:r>
            <a:r>
              <a:rPr lang="en-US" sz="2800" spc="-25" dirty="0">
                <a:latin typeface="Calibri"/>
                <a:cs typeface="Calibri"/>
              </a:rPr>
              <a:t>for </a:t>
            </a:r>
            <a:r>
              <a:rPr lang="en-US" sz="2800" spc="-15" dirty="0">
                <a:latin typeface="Calibri"/>
                <a:cs typeface="Calibri"/>
              </a:rPr>
              <a:t>your student</a:t>
            </a:r>
            <a:r>
              <a:rPr lang="en-US" sz="2800" spc="-35" dirty="0">
                <a:latin typeface="Calibri"/>
                <a:cs typeface="Calibri"/>
              </a:rPr>
              <a:t> </a:t>
            </a:r>
            <a:r>
              <a:rPr lang="en-US" sz="2800" spc="-10" dirty="0">
                <a:latin typeface="Calibri"/>
                <a:cs typeface="Calibri"/>
              </a:rPr>
              <a:t>employees.</a:t>
            </a:r>
            <a:endParaRPr lang="en-US" sz="2800" dirty="0">
              <a:latin typeface="Calibri"/>
              <a:cs typeface="Calibri"/>
            </a:endParaRPr>
          </a:p>
          <a:p>
            <a:endParaRPr lang="en-US" dirty="0"/>
          </a:p>
        </p:txBody>
      </p:sp>
    </p:spTree>
    <p:extLst>
      <p:ext uri="{BB962C8B-B14F-4D97-AF65-F5344CB8AC3E}">
        <p14:creationId xmlns:p14="http://schemas.microsoft.com/office/powerpoint/2010/main" val="607494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0936" y="2053242"/>
            <a:ext cx="7766936" cy="2709949"/>
          </a:xfrm>
        </p:spPr>
        <p:txBody>
          <a:bodyPr/>
          <a:lstStyle/>
          <a:p>
            <a:pPr algn="ctr"/>
            <a:r>
              <a:rPr lang="en-US" dirty="0"/>
              <a:t>Time and Attendance System (TAS)</a:t>
            </a:r>
            <a:br>
              <a:rPr lang="en-US" dirty="0"/>
            </a:br>
            <a:br>
              <a:rPr lang="en-US" dirty="0"/>
            </a:br>
            <a:r>
              <a:rPr lang="en-US" sz="4400" dirty="0"/>
              <a:t>Student Employee Supervisors</a:t>
            </a:r>
          </a:p>
        </p:txBody>
      </p:sp>
    </p:spTree>
    <p:extLst>
      <p:ext uri="{BB962C8B-B14F-4D97-AF65-F5344CB8AC3E}">
        <p14:creationId xmlns:p14="http://schemas.microsoft.com/office/powerpoint/2010/main" val="3106050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Overview of Monthly Time and Attendance Process for Supervisors</a:t>
            </a:r>
          </a:p>
        </p:txBody>
      </p:sp>
      <p:sp>
        <p:nvSpPr>
          <p:cNvPr id="3" name="Content Placeholder 2"/>
          <p:cNvSpPr>
            <a:spLocks noGrp="1"/>
          </p:cNvSpPr>
          <p:nvPr>
            <p:ph idx="1"/>
          </p:nvPr>
        </p:nvSpPr>
        <p:spPr/>
        <p:txBody>
          <a:bodyPr/>
          <a:lstStyle/>
          <a:p>
            <a:pPr marL="298450" indent="-285750">
              <a:tabLst>
                <a:tab pos="469900" algn="l"/>
              </a:tabLst>
            </a:pPr>
            <a:r>
              <a:rPr lang="en-US" sz="2400" spc="-5" dirty="0">
                <a:solidFill>
                  <a:schemeClr val="tx1"/>
                </a:solidFill>
                <a:latin typeface="Calibri"/>
                <a:cs typeface="Calibri"/>
              </a:rPr>
              <a:t>Sign in </a:t>
            </a:r>
            <a:r>
              <a:rPr lang="en-US" sz="2400" spc="-20" dirty="0">
                <a:solidFill>
                  <a:schemeClr val="tx1"/>
                </a:solidFill>
                <a:latin typeface="Calibri"/>
                <a:cs typeface="Calibri"/>
              </a:rPr>
              <a:t>to </a:t>
            </a:r>
            <a:r>
              <a:rPr lang="en-US" sz="2400" dirty="0">
                <a:solidFill>
                  <a:schemeClr val="tx1"/>
                </a:solidFill>
                <a:latin typeface="Calibri"/>
                <a:cs typeface="Calibri"/>
              </a:rPr>
              <a:t>SUNY </a:t>
            </a:r>
            <a:r>
              <a:rPr lang="en-US" sz="2400" spc="-5" dirty="0">
                <a:solidFill>
                  <a:schemeClr val="tx1"/>
                </a:solidFill>
                <a:latin typeface="Calibri"/>
                <a:cs typeface="Calibri"/>
              </a:rPr>
              <a:t>HR Time </a:t>
            </a:r>
            <a:r>
              <a:rPr lang="en-US" sz="2400" dirty="0">
                <a:solidFill>
                  <a:schemeClr val="tx1"/>
                </a:solidFill>
                <a:latin typeface="Calibri"/>
                <a:cs typeface="Calibri"/>
              </a:rPr>
              <a:t>and</a:t>
            </a:r>
            <a:r>
              <a:rPr lang="en-US" sz="2400" spc="35" dirty="0">
                <a:solidFill>
                  <a:schemeClr val="tx1"/>
                </a:solidFill>
                <a:latin typeface="Calibri"/>
                <a:cs typeface="Calibri"/>
              </a:rPr>
              <a:t> </a:t>
            </a:r>
            <a:r>
              <a:rPr lang="en-US" sz="2400" spc="-20" dirty="0">
                <a:solidFill>
                  <a:schemeClr val="tx1"/>
                </a:solidFill>
                <a:latin typeface="Calibri"/>
                <a:cs typeface="Calibri"/>
              </a:rPr>
              <a:t>Attendance</a:t>
            </a:r>
            <a:endParaRPr lang="en-US" sz="2400" dirty="0">
              <a:solidFill>
                <a:schemeClr val="tx1"/>
              </a:solidFill>
              <a:latin typeface="Calibri"/>
              <a:cs typeface="Calibri"/>
            </a:endParaRPr>
          </a:p>
          <a:p>
            <a:pPr marL="298450" indent="-285750">
              <a:spcBef>
                <a:spcPts val="765"/>
              </a:spcBef>
              <a:tabLst>
                <a:tab pos="469900" algn="l"/>
              </a:tabLst>
            </a:pPr>
            <a:r>
              <a:rPr lang="en-US" sz="2400" dirty="0">
                <a:solidFill>
                  <a:schemeClr val="tx1"/>
                </a:solidFill>
                <a:latin typeface="Calibri"/>
                <a:cs typeface="Calibri"/>
              </a:rPr>
              <a:t>Select “Supervisor/Approver: </a:t>
            </a:r>
            <a:r>
              <a:rPr lang="en-US" sz="2400" spc="-25" dirty="0">
                <a:solidFill>
                  <a:schemeClr val="tx1"/>
                </a:solidFill>
                <a:latin typeface="Calibri"/>
                <a:cs typeface="Calibri"/>
              </a:rPr>
              <a:t>Work</a:t>
            </a:r>
            <a:r>
              <a:rPr lang="en-US" sz="2400" spc="-120" dirty="0">
                <a:solidFill>
                  <a:schemeClr val="tx1"/>
                </a:solidFill>
                <a:latin typeface="Calibri"/>
                <a:cs typeface="Calibri"/>
              </a:rPr>
              <a:t> </a:t>
            </a:r>
            <a:r>
              <a:rPr lang="en-US" sz="2400" spc="-90" dirty="0">
                <a:solidFill>
                  <a:schemeClr val="tx1"/>
                </a:solidFill>
                <a:latin typeface="Calibri"/>
                <a:cs typeface="Calibri"/>
              </a:rPr>
              <a:t>Roster.”</a:t>
            </a:r>
            <a:endParaRPr lang="en-US" sz="2400" dirty="0">
              <a:solidFill>
                <a:schemeClr val="tx1"/>
              </a:solidFill>
              <a:latin typeface="Calibri"/>
              <a:cs typeface="Calibri"/>
            </a:endParaRPr>
          </a:p>
          <a:p>
            <a:pPr marL="298450" indent="-285750">
              <a:spcBef>
                <a:spcPts val="765"/>
              </a:spcBef>
              <a:tabLst>
                <a:tab pos="469900" algn="l"/>
              </a:tabLst>
            </a:pPr>
            <a:r>
              <a:rPr lang="en-US" sz="2400" spc="-5" dirty="0">
                <a:solidFill>
                  <a:schemeClr val="tx1"/>
                </a:solidFill>
                <a:latin typeface="Calibri"/>
                <a:cs typeface="Calibri"/>
              </a:rPr>
              <a:t>View Pending Time Record Section</a:t>
            </a:r>
            <a:endParaRPr lang="en-US" sz="2400" dirty="0">
              <a:solidFill>
                <a:schemeClr val="tx1"/>
              </a:solidFill>
              <a:latin typeface="Calibri"/>
              <a:cs typeface="Calibri"/>
            </a:endParaRPr>
          </a:p>
          <a:p>
            <a:pPr marL="298450" marR="63500" indent="-285750">
              <a:spcBef>
                <a:spcPts val="765"/>
              </a:spcBef>
              <a:tabLst>
                <a:tab pos="469900" algn="l"/>
              </a:tabLst>
            </a:pPr>
            <a:r>
              <a:rPr lang="en-US" sz="2400" dirty="0">
                <a:solidFill>
                  <a:schemeClr val="tx1"/>
                </a:solidFill>
                <a:latin typeface="Calibri"/>
                <a:cs typeface="Calibri"/>
              </a:rPr>
              <a:t>Select </a:t>
            </a:r>
            <a:r>
              <a:rPr lang="en-US" sz="2400" spc="-10" dirty="0">
                <a:solidFill>
                  <a:schemeClr val="tx1"/>
                </a:solidFill>
                <a:latin typeface="Calibri"/>
                <a:cs typeface="Calibri"/>
              </a:rPr>
              <a:t>“Details” </a:t>
            </a:r>
            <a:r>
              <a:rPr lang="en-US" sz="2400" spc="-25" dirty="0">
                <a:solidFill>
                  <a:schemeClr val="tx1"/>
                </a:solidFill>
                <a:latin typeface="Calibri"/>
                <a:cs typeface="Calibri"/>
              </a:rPr>
              <a:t>to </a:t>
            </a:r>
            <a:r>
              <a:rPr lang="en-US" sz="2400" spc="-5" dirty="0">
                <a:solidFill>
                  <a:schemeClr val="tx1"/>
                </a:solidFill>
                <a:latin typeface="Calibri"/>
                <a:cs typeface="Calibri"/>
              </a:rPr>
              <a:t>view </a:t>
            </a:r>
            <a:r>
              <a:rPr lang="en-US" sz="2400" spc="-25" dirty="0">
                <a:solidFill>
                  <a:schemeClr val="tx1"/>
                </a:solidFill>
                <a:latin typeface="Calibri"/>
                <a:cs typeface="Calibri"/>
              </a:rPr>
              <a:t>employee’s </a:t>
            </a:r>
            <a:r>
              <a:rPr lang="en-US" sz="2400" dirty="0">
                <a:solidFill>
                  <a:schemeClr val="tx1"/>
                </a:solidFill>
                <a:latin typeface="Calibri"/>
                <a:cs typeface="Calibri"/>
              </a:rPr>
              <a:t>time  </a:t>
            </a:r>
            <a:r>
              <a:rPr lang="en-US" sz="2400" spc="-20" dirty="0">
                <a:solidFill>
                  <a:schemeClr val="tx1"/>
                </a:solidFill>
                <a:latin typeface="Calibri"/>
                <a:cs typeface="Calibri"/>
              </a:rPr>
              <a:t>record. </a:t>
            </a:r>
            <a:r>
              <a:rPr lang="en-US" sz="2400" b="1" spc="-20" dirty="0">
                <a:solidFill>
                  <a:schemeClr val="tx1"/>
                </a:solidFill>
                <a:latin typeface="Calibri"/>
                <a:cs typeface="Calibri"/>
              </a:rPr>
              <a:t>Carefully</a:t>
            </a:r>
            <a:r>
              <a:rPr lang="en-US" sz="2400" spc="-20" dirty="0">
                <a:solidFill>
                  <a:schemeClr val="tx1"/>
                </a:solidFill>
                <a:latin typeface="Calibri"/>
                <a:cs typeface="Calibri"/>
              </a:rPr>
              <a:t> </a:t>
            </a:r>
            <a:r>
              <a:rPr lang="en-US" sz="2400" b="1" spc="-20" dirty="0">
                <a:solidFill>
                  <a:schemeClr val="tx1"/>
                </a:solidFill>
                <a:latin typeface="Calibri"/>
                <a:cs typeface="Calibri"/>
              </a:rPr>
              <a:t>review for accuracy</a:t>
            </a:r>
            <a:r>
              <a:rPr lang="en-US" sz="2400" spc="-20" dirty="0">
                <a:solidFill>
                  <a:schemeClr val="tx1"/>
                </a:solidFill>
                <a:latin typeface="Calibri"/>
                <a:cs typeface="Calibri"/>
              </a:rPr>
              <a:t>.</a:t>
            </a:r>
            <a:endParaRPr lang="en-US" sz="2400" dirty="0">
              <a:solidFill>
                <a:schemeClr val="tx1"/>
              </a:solidFill>
              <a:latin typeface="Calibri"/>
              <a:cs typeface="Calibri"/>
            </a:endParaRPr>
          </a:p>
          <a:p>
            <a:pPr marL="298450" indent="-285750">
              <a:spcBef>
                <a:spcPts val="770"/>
              </a:spcBef>
              <a:tabLst>
                <a:tab pos="469900" algn="l"/>
              </a:tabLst>
            </a:pPr>
            <a:r>
              <a:rPr lang="en-US" sz="2400" spc="-40" dirty="0">
                <a:solidFill>
                  <a:schemeClr val="tx1"/>
                </a:solidFill>
                <a:latin typeface="Calibri"/>
                <a:cs typeface="Calibri"/>
              </a:rPr>
              <a:t>“Approve” </a:t>
            </a:r>
            <a:r>
              <a:rPr lang="en-US" sz="2400" dirty="0">
                <a:solidFill>
                  <a:schemeClr val="tx1"/>
                </a:solidFill>
                <a:latin typeface="Calibri"/>
                <a:cs typeface="Calibri"/>
              </a:rPr>
              <a:t>or</a:t>
            </a:r>
            <a:r>
              <a:rPr lang="en-US" sz="2400" spc="-85" dirty="0">
                <a:solidFill>
                  <a:schemeClr val="tx1"/>
                </a:solidFill>
                <a:latin typeface="Calibri"/>
                <a:cs typeface="Calibri"/>
              </a:rPr>
              <a:t> </a:t>
            </a:r>
            <a:r>
              <a:rPr lang="en-US" sz="2400" spc="5" dirty="0">
                <a:solidFill>
                  <a:schemeClr val="tx1"/>
                </a:solidFill>
                <a:latin typeface="Calibri"/>
                <a:cs typeface="Calibri"/>
              </a:rPr>
              <a:t>“Deny” time record.   (Denials require comments)</a:t>
            </a:r>
            <a:endParaRPr lang="en-US" sz="2400" dirty="0">
              <a:solidFill>
                <a:schemeClr val="tx1"/>
              </a:solidFill>
              <a:latin typeface="Calibri"/>
              <a:cs typeface="Calibri"/>
            </a:endParaRPr>
          </a:p>
          <a:p>
            <a:endParaRPr lang="en-US" dirty="0"/>
          </a:p>
        </p:txBody>
      </p:sp>
    </p:spTree>
    <p:extLst>
      <p:ext uri="{BB962C8B-B14F-4D97-AF65-F5344CB8AC3E}">
        <p14:creationId xmlns:p14="http://schemas.microsoft.com/office/powerpoint/2010/main" val="1404976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Sign in to SUNY at:</a:t>
            </a:r>
            <a:br>
              <a:rPr lang="en-US" dirty="0"/>
            </a:br>
            <a:r>
              <a:rPr lang="en-US" dirty="0">
                <a:hlinkClick r:id="rId2"/>
              </a:rPr>
              <a:t>http://www.suny.edu/hrportal</a:t>
            </a:r>
            <a:br>
              <a:rPr lang="en-US" dirty="0"/>
            </a:br>
            <a:endParaRPr lang="en-US" dirty="0"/>
          </a:p>
        </p:txBody>
      </p:sp>
      <p:sp>
        <p:nvSpPr>
          <p:cNvPr id="3" name="Content Placeholder 2"/>
          <p:cNvSpPr>
            <a:spLocks noGrp="1"/>
          </p:cNvSpPr>
          <p:nvPr>
            <p:ph idx="1"/>
          </p:nvPr>
        </p:nvSpPr>
        <p:spPr/>
        <p:txBody>
          <a:bodyPr/>
          <a:lstStyle/>
          <a:p>
            <a:r>
              <a:rPr lang="en-US" dirty="0"/>
              <a:t>Sign-in to SUNY HR Portal, choosing Potsdam as your campus. Use existing campus User ID and password.</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05593" y="2847378"/>
            <a:ext cx="5807329" cy="3424173"/>
          </a:xfrm>
          <a:prstGeom prst="rect">
            <a:avLst/>
          </a:prstGeom>
        </p:spPr>
      </p:pic>
      <p:sp>
        <p:nvSpPr>
          <p:cNvPr id="5" name="object 4"/>
          <p:cNvSpPr/>
          <p:nvPr/>
        </p:nvSpPr>
        <p:spPr>
          <a:xfrm>
            <a:off x="6770354" y="3567575"/>
            <a:ext cx="1981200" cy="1066800"/>
          </a:xfrm>
          <a:custGeom>
            <a:avLst/>
            <a:gdLst/>
            <a:ahLst/>
            <a:cxnLst/>
            <a:rect l="l" t="t" r="r" b="b"/>
            <a:pathLst>
              <a:path w="1981200" h="1066800">
                <a:moveTo>
                  <a:pt x="533400" y="0"/>
                </a:moveTo>
                <a:lnTo>
                  <a:pt x="0" y="533400"/>
                </a:lnTo>
                <a:lnTo>
                  <a:pt x="533400" y="1066800"/>
                </a:lnTo>
                <a:lnTo>
                  <a:pt x="533400" y="800100"/>
                </a:lnTo>
                <a:lnTo>
                  <a:pt x="1981200" y="800100"/>
                </a:lnTo>
                <a:lnTo>
                  <a:pt x="1714500" y="533400"/>
                </a:lnTo>
                <a:lnTo>
                  <a:pt x="1981200" y="266700"/>
                </a:lnTo>
                <a:lnTo>
                  <a:pt x="533400" y="266700"/>
                </a:lnTo>
                <a:lnTo>
                  <a:pt x="533400" y="0"/>
                </a:lnTo>
                <a:close/>
              </a:path>
            </a:pathLst>
          </a:custGeom>
          <a:solidFill>
            <a:schemeClr val="accent1">
              <a:lumMod val="40000"/>
              <a:lumOff val="60000"/>
            </a:schemeClr>
          </a:solidFill>
        </p:spPr>
        <p:txBody>
          <a:bodyPr wrap="square" lIns="0" tIns="0" rIns="0" bIns="0" rtlCol="0"/>
          <a:lstStyle/>
          <a:p>
            <a:endParaRPr/>
          </a:p>
        </p:txBody>
      </p:sp>
      <p:sp>
        <p:nvSpPr>
          <p:cNvPr id="6" name="TextBox 5"/>
          <p:cNvSpPr txBox="1"/>
          <p:nvPr/>
        </p:nvSpPr>
        <p:spPr>
          <a:xfrm>
            <a:off x="7282801" y="3885531"/>
            <a:ext cx="956306" cy="430887"/>
          </a:xfrm>
          <a:prstGeom prst="rect">
            <a:avLst/>
          </a:prstGeom>
          <a:noFill/>
        </p:spPr>
        <p:txBody>
          <a:bodyPr wrap="square" rtlCol="0">
            <a:spAutoFit/>
          </a:bodyPr>
          <a:lstStyle/>
          <a:p>
            <a:pPr algn="ctr"/>
            <a:r>
              <a:rPr lang="en-US" sz="1100" dirty="0"/>
              <a:t>USER ID and Password</a:t>
            </a:r>
          </a:p>
        </p:txBody>
      </p:sp>
    </p:spTree>
    <p:extLst>
      <p:ext uri="{BB962C8B-B14F-4D97-AF65-F5344CB8AC3E}">
        <p14:creationId xmlns:p14="http://schemas.microsoft.com/office/powerpoint/2010/main" val="14429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Click on “Time and Attendance” tab to get into your time record</a:t>
            </a:r>
          </a:p>
        </p:txBody>
      </p:sp>
      <p:sp>
        <p:nvSpPr>
          <p:cNvPr id="4" name="object 3"/>
          <p:cNvSpPr/>
          <p:nvPr/>
        </p:nvSpPr>
        <p:spPr>
          <a:xfrm>
            <a:off x="677334" y="1930400"/>
            <a:ext cx="8839200" cy="3952875"/>
          </a:xfrm>
          <a:prstGeom prst="rect">
            <a:avLst/>
          </a:prstGeom>
          <a:blipFill>
            <a:blip r:embed="rId2" cstate="print"/>
            <a:stretch>
              <a:fillRect/>
            </a:stretch>
          </a:blipFill>
        </p:spPr>
        <p:txBody>
          <a:bodyPr wrap="square" lIns="0" tIns="0" rIns="0" bIns="0" rtlCol="0"/>
          <a:lstStyle/>
          <a:p>
            <a:endParaRPr/>
          </a:p>
        </p:txBody>
      </p:sp>
      <p:sp>
        <p:nvSpPr>
          <p:cNvPr id="5" name="object 4"/>
          <p:cNvSpPr/>
          <p:nvPr/>
        </p:nvSpPr>
        <p:spPr>
          <a:xfrm rot="17082340">
            <a:off x="2512938" y="4643549"/>
            <a:ext cx="914400" cy="1883252"/>
          </a:xfrm>
          <a:custGeom>
            <a:avLst/>
            <a:gdLst/>
            <a:ahLst/>
            <a:cxnLst/>
            <a:rect l="l" t="t" r="r" b="b"/>
            <a:pathLst>
              <a:path w="914400" h="1219200">
                <a:moveTo>
                  <a:pt x="685800" y="457200"/>
                </a:moveTo>
                <a:lnTo>
                  <a:pt x="228600" y="457200"/>
                </a:lnTo>
                <a:lnTo>
                  <a:pt x="228600" y="1219200"/>
                </a:lnTo>
                <a:lnTo>
                  <a:pt x="457200" y="990600"/>
                </a:lnTo>
                <a:lnTo>
                  <a:pt x="685800" y="990600"/>
                </a:lnTo>
                <a:lnTo>
                  <a:pt x="685800" y="457200"/>
                </a:lnTo>
                <a:close/>
              </a:path>
              <a:path w="914400" h="1219200">
                <a:moveTo>
                  <a:pt x="685800" y="990600"/>
                </a:moveTo>
                <a:lnTo>
                  <a:pt x="457200" y="990600"/>
                </a:lnTo>
                <a:lnTo>
                  <a:pt x="685800" y="1219200"/>
                </a:lnTo>
                <a:lnTo>
                  <a:pt x="685800" y="990600"/>
                </a:lnTo>
                <a:close/>
              </a:path>
              <a:path w="914400" h="1219200">
                <a:moveTo>
                  <a:pt x="457200" y="0"/>
                </a:moveTo>
                <a:lnTo>
                  <a:pt x="0" y="457200"/>
                </a:lnTo>
                <a:lnTo>
                  <a:pt x="914400" y="457200"/>
                </a:lnTo>
                <a:lnTo>
                  <a:pt x="457200" y="0"/>
                </a:lnTo>
                <a:close/>
              </a:path>
            </a:pathLst>
          </a:custGeom>
          <a:solidFill>
            <a:schemeClr val="accent1">
              <a:lumMod val="60000"/>
              <a:lumOff val="40000"/>
            </a:schemeClr>
          </a:solidFill>
          <a:ln>
            <a:noFill/>
          </a:ln>
        </p:spPr>
        <p:txBody>
          <a:bodyPr wrap="square" lIns="0" tIns="0" rIns="0" bIns="0" rtlCol="0"/>
          <a:lstStyle/>
          <a:p>
            <a:endParaRPr/>
          </a:p>
        </p:txBody>
      </p:sp>
    </p:spTree>
    <p:extLst>
      <p:ext uri="{BB962C8B-B14F-4D97-AF65-F5344CB8AC3E}">
        <p14:creationId xmlns:p14="http://schemas.microsoft.com/office/powerpoint/2010/main" val="1500042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5498"/>
          </a:xfrm>
        </p:spPr>
        <p:txBody>
          <a:bodyPr/>
          <a:lstStyle/>
          <a:p>
            <a:pPr algn="ctr"/>
            <a:r>
              <a:rPr lang="en-US" dirty="0"/>
              <a:t>Supervisor Work Roster</a:t>
            </a:r>
          </a:p>
        </p:txBody>
      </p:sp>
      <p:sp>
        <p:nvSpPr>
          <p:cNvPr id="4" name="Content Placeholder 3"/>
          <p:cNvSpPr>
            <a:spLocks noGrp="1"/>
          </p:cNvSpPr>
          <p:nvPr>
            <p:ph sz="half" idx="2"/>
          </p:nvPr>
        </p:nvSpPr>
        <p:spPr>
          <a:xfrm>
            <a:off x="5089970" y="1221971"/>
            <a:ext cx="4184034" cy="5212080"/>
          </a:xfrm>
        </p:spPr>
        <p:txBody>
          <a:bodyPr>
            <a:normAutofit/>
          </a:bodyPr>
          <a:lstStyle/>
          <a:p>
            <a:pPr marL="184150" indent="-171450">
              <a:lnSpc>
                <a:spcPts val="1370"/>
              </a:lnSpc>
              <a:tabLst>
                <a:tab pos="241935" algn="l"/>
              </a:tabLst>
            </a:pPr>
            <a:r>
              <a:rPr lang="en-US" sz="1200" spc="-5" dirty="0">
                <a:latin typeface="Calibri"/>
                <a:cs typeface="Calibri"/>
              </a:rPr>
              <a:t>Click </a:t>
            </a:r>
            <a:r>
              <a:rPr lang="en-US" sz="1200" dirty="0">
                <a:latin typeface="Calibri"/>
                <a:cs typeface="Calibri"/>
              </a:rPr>
              <a:t>on “</a:t>
            </a:r>
            <a:r>
              <a:rPr lang="en-US" sz="1200" spc="-15" dirty="0">
                <a:latin typeface="Calibri"/>
                <a:cs typeface="Calibri"/>
              </a:rPr>
              <a:t>Work </a:t>
            </a:r>
            <a:r>
              <a:rPr lang="en-US" sz="1200" spc="-25" dirty="0">
                <a:latin typeface="Calibri"/>
                <a:cs typeface="Calibri"/>
              </a:rPr>
              <a:t>Roster”, </a:t>
            </a:r>
            <a:r>
              <a:rPr lang="en-US" sz="1200" spc="-5" dirty="0">
                <a:latin typeface="Calibri"/>
                <a:cs typeface="Calibri"/>
              </a:rPr>
              <a:t>to </a:t>
            </a:r>
            <a:r>
              <a:rPr lang="en-US" sz="1200" dirty="0">
                <a:latin typeface="Calibri"/>
                <a:cs typeface="Calibri"/>
              </a:rPr>
              <a:t>view pending time </a:t>
            </a:r>
            <a:r>
              <a:rPr lang="en-US" sz="1200" spc="-10" dirty="0">
                <a:latin typeface="Calibri"/>
                <a:cs typeface="Calibri"/>
              </a:rPr>
              <a:t>records</a:t>
            </a:r>
            <a:r>
              <a:rPr lang="en-US" sz="1200" spc="-80" dirty="0">
                <a:latin typeface="Calibri"/>
                <a:cs typeface="Calibri"/>
              </a:rPr>
              <a:t> </a:t>
            </a:r>
            <a:r>
              <a:rPr lang="en-US" sz="1200" spc="-10" dirty="0">
                <a:latin typeface="Calibri"/>
                <a:cs typeface="Calibri"/>
              </a:rPr>
              <a:t>for</a:t>
            </a:r>
            <a:r>
              <a:rPr lang="en-US" sz="1200" dirty="0">
                <a:latin typeface="Calibri"/>
                <a:cs typeface="Calibri"/>
              </a:rPr>
              <a:t> </a:t>
            </a:r>
            <a:r>
              <a:rPr lang="en-US" sz="1200" spc="-5" dirty="0">
                <a:latin typeface="Calibri"/>
                <a:cs typeface="Calibri"/>
              </a:rPr>
              <a:t>your</a:t>
            </a:r>
            <a:r>
              <a:rPr lang="en-US" sz="1200" spc="-100" dirty="0">
                <a:latin typeface="Calibri"/>
                <a:cs typeface="Calibri"/>
              </a:rPr>
              <a:t> </a:t>
            </a:r>
            <a:r>
              <a:rPr lang="en-US" sz="1200" spc="-5" dirty="0">
                <a:latin typeface="Calibri"/>
                <a:cs typeface="Calibri"/>
              </a:rPr>
              <a:t>employees.</a:t>
            </a:r>
            <a:endParaRPr lang="en-US" sz="1200" dirty="0">
              <a:latin typeface="Calibri"/>
              <a:cs typeface="Calibri"/>
            </a:endParaRPr>
          </a:p>
          <a:p>
            <a:pPr marL="184150" marR="311150" indent="-171450">
              <a:lnSpc>
                <a:spcPts val="1300"/>
              </a:lnSpc>
              <a:spcBef>
                <a:spcPts val="300"/>
              </a:spcBef>
              <a:tabLst>
                <a:tab pos="241935" algn="l"/>
              </a:tabLst>
            </a:pPr>
            <a:r>
              <a:rPr lang="en-US" sz="1200" dirty="0">
                <a:latin typeface="Calibri"/>
                <a:cs typeface="Calibri"/>
              </a:rPr>
              <a:t>If </a:t>
            </a:r>
            <a:r>
              <a:rPr lang="en-US" sz="1200" spc="-10" dirty="0">
                <a:latin typeface="Calibri"/>
                <a:cs typeface="Calibri"/>
              </a:rPr>
              <a:t>you have </a:t>
            </a:r>
            <a:r>
              <a:rPr lang="en-US" sz="1200" dirty="0">
                <a:latin typeface="Calibri"/>
                <a:cs typeface="Calibri"/>
              </a:rPr>
              <a:t>multiple </a:t>
            </a:r>
            <a:r>
              <a:rPr lang="en-US" sz="1200" spc="-5" dirty="0">
                <a:latin typeface="Calibri"/>
                <a:cs typeface="Calibri"/>
              </a:rPr>
              <a:t>employees reporting to </a:t>
            </a:r>
            <a:r>
              <a:rPr lang="en-US" sz="1200" spc="-10" dirty="0">
                <a:latin typeface="Calibri"/>
                <a:cs typeface="Calibri"/>
              </a:rPr>
              <a:t>you </a:t>
            </a:r>
            <a:r>
              <a:rPr lang="en-US" sz="1200" dirty="0">
                <a:latin typeface="Calibri"/>
                <a:cs typeface="Calibri"/>
              </a:rPr>
              <a:t>in  </a:t>
            </a:r>
            <a:r>
              <a:rPr lang="en-US" sz="1200" spc="-10" dirty="0">
                <a:latin typeface="Calibri"/>
                <a:cs typeface="Calibri"/>
              </a:rPr>
              <a:t>different </a:t>
            </a:r>
            <a:r>
              <a:rPr lang="en-US" sz="1200" spc="-5" dirty="0">
                <a:latin typeface="Calibri"/>
                <a:cs typeface="Calibri"/>
              </a:rPr>
              <a:t>bargaining units, they will </a:t>
            </a:r>
            <a:r>
              <a:rPr lang="en-US" sz="1200" dirty="0">
                <a:latin typeface="Calibri"/>
                <a:cs typeface="Calibri"/>
              </a:rPr>
              <a:t>be </a:t>
            </a:r>
            <a:r>
              <a:rPr lang="en-US" sz="1200" spc="-5" dirty="0">
                <a:latin typeface="Calibri"/>
                <a:cs typeface="Calibri"/>
              </a:rPr>
              <a:t>displayed  </a:t>
            </a:r>
            <a:r>
              <a:rPr lang="en-US" sz="1200" spc="-10" dirty="0">
                <a:latin typeface="Calibri"/>
                <a:cs typeface="Calibri"/>
              </a:rPr>
              <a:t>separately </a:t>
            </a:r>
            <a:r>
              <a:rPr lang="en-US" sz="1200" dirty="0">
                <a:latin typeface="Calibri"/>
                <a:cs typeface="Calibri"/>
              </a:rPr>
              <a:t>on </a:t>
            </a:r>
            <a:r>
              <a:rPr lang="en-US" sz="1200" spc="-5" dirty="0">
                <a:latin typeface="Calibri"/>
                <a:cs typeface="Calibri"/>
              </a:rPr>
              <a:t>your work </a:t>
            </a:r>
            <a:r>
              <a:rPr lang="en-US" sz="1200" spc="-10" dirty="0">
                <a:latin typeface="Calibri"/>
                <a:cs typeface="Calibri"/>
              </a:rPr>
              <a:t>roster for </a:t>
            </a:r>
            <a:r>
              <a:rPr lang="en-US" sz="1200" spc="-5" dirty="0">
                <a:latin typeface="Calibri"/>
                <a:cs typeface="Calibri"/>
              </a:rPr>
              <a:t>your</a:t>
            </a:r>
            <a:r>
              <a:rPr lang="en-US" sz="1200" spc="-70" dirty="0">
                <a:latin typeface="Calibri"/>
                <a:cs typeface="Calibri"/>
              </a:rPr>
              <a:t> </a:t>
            </a:r>
            <a:r>
              <a:rPr lang="en-US" sz="1200" spc="-5" dirty="0">
                <a:latin typeface="Calibri"/>
                <a:cs typeface="Calibri"/>
              </a:rPr>
              <a:t>convenience.</a:t>
            </a:r>
            <a:endParaRPr lang="en-US" sz="1200" dirty="0">
              <a:latin typeface="Calibri"/>
              <a:cs typeface="Calibri"/>
            </a:endParaRPr>
          </a:p>
          <a:p>
            <a:pPr marL="641985" lvl="1" indent="-228600">
              <a:lnSpc>
                <a:spcPct val="100000"/>
              </a:lnSpc>
              <a:spcBef>
                <a:spcPts val="105"/>
              </a:spcBef>
              <a:buFont typeface="Arial"/>
              <a:buChar char="–"/>
              <a:tabLst>
                <a:tab pos="641985" algn="l"/>
                <a:tab pos="642620" algn="l"/>
              </a:tabLst>
            </a:pPr>
            <a:r>
              <a:rPr lang="en-US" sz="1000" spc="-5" dirty="0">
                <a:latin typeface="Calibri"/>
                <a:cs typeface="Calibri"/>
              </a:rPr>
              <a:t>Unclassified</a:t>
            </a:r>
            <a:r>
              <a:rPr lang="en-US" sz="1000" spc="-85" dirty="0">
                <a:latin typeface="Calibri"/>
                <a:cs typeface="Calibri"/>
              </a:rPr>
              <a:t> </a:t>
            </a:r>
            <a:r>
              <a:rPr lang="en-US" sz="1000" spc="-5" dirty="0">
                <a:latin typeface="Calibri"/>
                <a:cs typeface="Calibri"/>
              </a:rPr>
              <a:t>Employee</a:t>
            </a:r>
            <a:endParaRPr lang="en-US" sz="1000" dirty="0">
              <a:latin typeface="Calibri"/>
              <a:cs typeface="Calibri"/>
            </a:endParaRPr>
          </a:p>
          <a:p>
            <a:pPr marL="641985" lvl="1" indent="-228600">
              <a:lnSpc>
                <a:spcPct val="100000"/>
              </a:lnSpc>
              <a:spcBef>
                <a:spcPts val="120"/>
              </a:spcBef>
              <a:buFont typeface="Arial"/>
              <a:buChar char="–"/>
              <a:tabLst>
                <a:tab pos="641985" algn="l"/>
                <a:tab pos="642620" algn="l"/>
              </a:tabLst>
            </a:pPr>
            <a:r>
              <a:rPr lang="en-US" sz="1000" spc="-5" dirty="0">
                <a:latin typeface="Calibri"/>
                <a:cs typeface="Calibri"/>
              </a:rPr>
              <a:t>Classified</a:t>
            </a:r>
            <a:r>
              <a:rPr lang="en-US" sz="1000" spc="-95" dirty="0">
                <a:latin typeface="Calibri"/>
                <a:cs typeface="Calibri"/>
              </a:rPr>
              <a:t> </a:t>
            </a:r>
            <a:r>
              <a:rPr lang="en-US" sz="1000" spc="-5" dirty="0">
                <a:latin typeface="Calibri"/>
                <a:cs typeface="Calibri"/>
              </a:rPr>
              <a:t>Employees</a:t>
            </a:r>
            <a:endParaRPr lang="en-US" sz="1000" dirty="0">
              <a:latin typeface="Calibri"/>
              <a:cs typeface="Calibri"/>
            </a:endParaRPr>
          </a:p>
          <a:p>
            <a:pPr marL="641985" lvl="1" indent="-228600">
              <a:lnSpc>
                <a:spcPct val="100000"/>
              </a:lnSpc>
              <a:spcBef>
                <a:spcPts val="120"/>
              </a:spcBef>
              <a:buFont typeface="Arial"/>
              <a:buChar char="–"/>
              <a:tabLst>
                <a:tab pos="641985" algn="l"/>
                <a:tab pos="642620" algn="l"/>
              </a:tabLst>
            </a:pPr>
            <a:r>
              <a:rPr lang="en-US" sz="1000" spc="-5" dirty="0">
                <a:latin typeface="Calibri"/>
                <a:cs typeface="Calibri"/>
              </a:rPr>
              <a:t>Hourly</a:t>
            </a:r>
            <a:r>
              <a:rPr lang="en-US" sz="1000" spc="-80" dirty="0">
                <a:latin typeface="Calibri"/>
                <a:cs typeface="Calibri"/>
              </a:rPr>
              <a:t> </a:t>
            </a:r>
            <a:r>
              <a:rPr lang="en-US" sz="1000" spc="-5" dirty="0">
                <a:latin typeface="Calibri"/>
                <a:cs typeface="Calibri"/>
              </a:rPr>
              <a:t>Employees</a:t>
            </a:r>
            <a:endParaRPr lang="en-US" sz="1000" dirty="0">
              <a:latin typeface="Calibri"/>
              <a:cs typeface="Calibri"/>
            </a:endParaRPr>
          </a:p>
          <a:p>
            <a:pPr marL="184150" indent="-171450">
              <a:lnSpc>
                <a:spcPts val="1370"/>
              </a:lnSpc>
              <a:spcBef>
                <a:spcPts val="135"/>
              </a:spcBef>
              <a:tabLst>
                <a:tab pos="241935" algn="l"/>
              </a:tabLst>
            </a:pPr>
            <a:r>
              <a:rPr lang="en-US" sz="1200" dirty="0">
                <a:latin typeface="Calibri"/>
                <a:cs typeface="Calibri"/>
              </a:rPr>
              <a:t>Select </a:t>
            </a:r>
            <a:r>
              <a:rPr lang="en-US" sz="1200" spc="-5" dirty="0">
                <a:latin typeface="Calibri"/>
                <a:cs typeface="Calibri"/>
              </a:rPr>
              <a:t>“Details” </a:t>
            </a:r>
            <a:r>
              <a:rPr lang="en-US" sz="1200" dirty="0">
                <a:latin typeface="Calibri"/>
                <a:cs typeface="Calibri"/>
              </a:rPr>
              <a:t>under </a:t>
            </a:r>
            <a:r>
              <a:rPr lang="en-US" sz="1200" spc="-5" dirty="0">
                <a:latin typeface="Calibri"/>
                <a:cs typeface="Calibri"/>
              </a:rPr>
              <a:t>Pending </a:t>
            </a:r>
            <a:r>
              <a:rPr lang="en-US" sz="1200" dirty="0">
                <a:latin typeface="Calibri"/>
                <a:cs typeface="Calibri"/>
              </a:rPr>
              <a:t>Time </a:t>
            </a:r>
            <a:r>
              <a:rPr lang="en-US" sz="1200" spc="-10" dirty="0">
                <a:latin typeface="Calibri"/>
                <a:cs typeface="Calibri"/>
              </a:rPr>
              <a:t>Records </a:t>
            </a:r>
            <a:r>
              <a:rPr lang="en-US" sz="1200" spc="-5" dirty="0">
                <a:latin typeface="Calibri"/>
                <a:cs typeface="Calibri"/>
              </a:rPr>
              <a:t>Approvals</a:t>
            </a:r>
            <a:r>
              <a:rPr lang="en-US" sz="1200" spc="-90" dirty="0">
                <a:latin typeface="Calibri"/>
                <a:cs typeface="Calibri"/>
              </a:rPr>
              <a:t> </a:t>
            </a:r>
            <a:r>
              <a:rPr lang="en-US" sz="1200" spc="-5" dirty="0">
                <a:latin typeface="Calibri"/>
                <a:cs typeface="Calibri"/>
              </a:rPr>
              <a:t>to</a:t>
            </a:r>
            <a:r>
              <a:rPr lang="en-US" sz="1200" dirty="0">
                <a:latin typeface="Calibri"/>
                <a:cs typeface="Calibri"/>
              </a:rPr>
              <a:t> view which time </a:t>
            </a:r>
            <a:r>
              <a:rPr lang="en-US" sz="1200" spc="-10" dirty="0">
                <a:latin typeface="Calibri"/>
                <a:cs typeface="Calibri"/>
              </a:rPr>
              <a:t>record </a:t>
            </a:r>
            <a:r>
              <a:rPr lang="en-US" sz="1200" spc="-5" dirty="0">
                <a:latin typeface="Calibri"/>
                <a:cs typeface="Calibri"/>
              </a:rPr>
              <a:t>to </a:t>
            </a:r>
            <a:r>
              <a:rPr lang="en-US" sz="1200" spc="-15" dirty="0">
                <a:latin typeface="Calibri"/>
                <a:cs typeface="Calibri"/>
              </a:rPr>
              <a:t>take </a:t>
            </a:r>
            <a:r>
              <a:rPr lang="en-US" sz="1200" dirty="0">
                <a:latin typeface="Calibri"/>
                <a:cs typeface="Calibri"/>
              </a:rPr>
              <a:t>action</a:t>
            </a:r>
            <a:r>
              <a:rPr lang="en-US" sz="1200" spc="-90" dirty="0">
                <a:latin typeface="Calibri"/>
                <a:cs typeface="Calibri"/>
              </a:rPr>
              <a:t> </a:t>
            </a:r>
            <a:r>
              <a:rPr lang="en-US" sz="1200" dirty="0">
                <a:latin typeface="Calibri"/>
                <a:cs typeface="Calibri"/>
              </a:rPr>
              <a:t>on.</a:t>
            </a:r>
          </a:p>
          <a:p>
            <a:pPr marL="184150" marR="68580" indent="-171450">
              <a:lnSpc>
                <a:spcPts val="1300"/>
              </a:lnSpc>
              <a:spcBef>
                <a:spcPts val="305"/>
              </a:spcBef>
              <a:tabLst>
                <a:tab pos="241935" algn="l"/>
              </a:tabLst>
            </a:pPr>
            <a:r>
              <a:rPr lang="en-US" sz="1200" dirty="0">
                <a:latin typeface="Calibri"/>
                <a:cs typeface="Calibri"/>
              </a:rPr>
              <a:t>Under the </a:t>
            </a:r>
            <a:r>
              <a:rPr lang="en-US" sz="1200" spc="-5" dirty="0">
                <a:latin typeface="Calibri"/>
                <a:cs typeface="Calibri"/>
              </a:rPr>
              <a:t>Employee </a:t>
            </a:r>
            <a:r>
              <a:rPr lang="en-US" sz="1200" spc="-25" dirty="0">
                <a:latin typeface="Calibri"/>
                <a:cs typeface="Calibri"/>
              </a:rPr>
              <a:t>Roster, </a:t>
            </a:r>
            <a:r>
              <a:rPr lang="en-US" sz="1200" dirty="0">
                <a:latin typeface="Calibri"/>
                <a:cs typeface="Calibri"/>
              </a:rPr>
              <a:t>if […] </a:t>
            </a:r>
            <a:r>
              <a:rPr lang="en-US" sz="1200" spc="-5" dirty="0">
                <a:latin typeface="Calibri"/>
                <a:cs typeface="Calibri"/>
              </a:rPr>
              <a:t>icon appears </a:t>
            </a:r>
            <a:r>
              <a:rPr lang="en-US" sz="1200" dirty="0">
                <a:latin typeface="Calibri"/>
                <a:cs typeface="Calibri"/>
              </a:rPr>
              <a:t>under </a:t>
            </a:r>
            <a:r>
              <a:rPr lang="en-US" sz="1200" spc="-5" dirty="0">
                <a:latin typeface="Calibri"/>
                <a:cs typeface="Calibri"/>
              </a:rPr>
              <a:t>an  </a:t>
            </a:r>
            <a:r>
              <a:rPr lang="en-US" sz="1200" spc="-15" dirty="0">
                <a:latin typeface="Calibri"/>
                <a:cs typeface="Calibri"/>
              </a:rPr>
              <a:t>employee’s </a:t>
            </a:r>
            <a:r>
              <a:rPr lang="en-US" sz="1200" dirty="0">
                <a:latin typeface="Calibri"/>
                <a:cs typeface="Calibri"/>
              </a:rPr>
              <a:t>name, this </a:t>
            </a:r>
            <a:r>
              <a:rPr lang="en-US" sz="1200" spc="-5" dirty="0">
                <a:latin typeface="Calibri"/>
                <a:cs typeface="Calibri"/>
              </a:rPr>
              <a:t>indicates </a:t>
            </a:r>
            <a:r>
              <a:rPr lang="en-US" sz="1200" dirty="0">
                <a:latin typeface="Calibri"/>
                <a:cs typeface="Calibri"/>
              </a:rPr>
              <a:t>the </a:t>
            </a:r>
            <a:r>
              <a:rPr lang="en-US" sz="1200" spc="-5" dirty="0">
                <a:latin typeface="Calibri"/>
                <a:cs typeface="Calibri"/>
              </a:rPr>
              <a:t>employee </a:t>
            </a:r>
            <a:r>
              <a:rPr lang="en-US" sz="1200" dirty="0">
                <a:latin typeface="Calibri"/>
                <a:cs typeface="Calibri"/>
              </a:rPr>
              <a:t>is also a  supervisor </a:t>
            </a:r>
            <a:r>
              <a:rPr lang="en-US" sz="1200" spc="-5" dirty="0">
                <a:latin typeface="Calibri"/>
                <a:cs typeface="Calibri"/>
              </a:rPr>
              <a:t>within </a:t>
            </a:r>
            <a:r>
              <a:rPr lang="en-US" sz="1200" dirty="0">
                <a:latin typeface="Calibri"/>
                <a:cs typeface="Calibri"/>
              </a:rPr>
              <a:t>the department. If </a:t>
            </a:r>
            <a:r>
              <a:rPr lang="en-US" sz="1200" spc="-10" dirty="0">
                <a:latin typeface="Calibri"/>
                <a:cs typeface="Calibri"/>
              </a:rPr>
              <a:t>you </a:t>
            </a:r>
            <a:r>
              <a:rPr lang="en-US" sz="1200" spc="-5" dirty="0">
                <a:latin typeface="Calibri"/>
                <a:cs typeface="Calibri"/>
              </a:rPr>
              <a:t>click on </a:t>
            </a:r>
            <a:r>
              <a:rPr lang="en-US" sz="1200" dirty="0">
                <a:latin typeface="Calibri"/>
                <a:cs typeface="Calibri"/>
              </a:rPr>
              <a:t>the […]  </a:t>
            </a:r>
            <a:r>
              <a:rPr lang="en-US" sz="1200" spc="-5" dirty="0">
                <a:latin typeface="Calibri"/>
                <a:cs typeface="Calibri"/>
              </a:rPr>
              <a:t>icon, </a:t>
            </a:r>
            <a:r>
              <a:rPr lang="en-US" sz="1200" dirty="0">
                <a:latin typeface="Calibri"/>
                <a:cs typeface="Calibri"/>
              </a:rPr>
              <a:t>their supervisor </a:t>
            </a:r>
            <a:r>
              <a:rPr lang="en-US" sz="1200" spc="-5" dirty="0">
                <a:latin typeface="Calibri"/>
                <a:cs typeface="Calibri"/>
              </a:rPr>
              <a:t>work </a:t>
            </a:r>
            <a:r>
              <a:rPr lang="en-US" sz="1200" spc="-10" dirty="0">
                <a:latin typeface="Calibri"/>
                <a:cs typeface="Calibri"/>
              </a:rPr>
              <a:t>roster </a:t>
            </a:r>
            <a:r>
              <a:rPr lang="en-US" sz="1200" spc="-5" dirty="0">
                <a:latin typeface="Calibri"/>
                <a:cs typeface="Calibri"/>
              </a:rPr>
              <a:t>will </a:t>
            </a:r>
            <a:r>
              <a:rPr lang="en-US" sz="1200" dirty="0">
                <a:latin typeface="Calibri"/>
                <a:cs typeface="Calibri"/>
              </a:rPr>
              <a:t>be </a:t>
            </a:r>
            <a:r>
              <a:rPr lang="en-US" sz="1200" spc="-5" dirty="0">
                <a:latin typeface="Calibri"/>
                <a:cs typeface="Calibri"/>
              </a:rPr>
              <a:t>brought </a:t>
            </a:r>
            <a:r>
              <a:rPr lang="en-US" sz="1200" dirty="0">
                <a:latin typeface="Calibri"/>
                <a:cs typeface="Calibri"/>
              </a:rPr>
              <a:t>up, and  </a:t>
            </a:r>
            <a:r>
              <a:rPr lang="en-US" sz="1200" spc="-10" dirty="0">
                <a:latin typeface="Calibri"/>
                <a:cs typeface="Calibri"/>
              </a:rPr>
              <a:t>you have </a:t>
            </a:r>
            <a:r>
              <a:rPr lang="en-US" sz="1200" dirty="0">
                <a:latin typeface="Calibri"/>
                <a:cs typeface="Calibri"/>
              </a:rPr>
              <a:t>all the </a:t>
            </a:r>
            <a:r>
              <a:rPr lang="en-US" sz="1200" spc="-5" dirty="0">
                <a:latin typeface="Calibri"/>
                <a:cs typeface="Calibri"/>
              </a:rPr>
              <a:t>same </a:t>
            </a:r>
            <a:r>
              <a:rPr lang="en-US" sz="1200" dirty="0">
                <a:latin typeface="Calibri"/>
                <a:cs typeface="Calibri"/>
              </a:rPr>
              <a:t>supervisor</a:t>
            </a:r>
            <a:r>
              <a:rPr lang="en-US" sz="1200" spc="-65" dirty="0">
                <a:latin typeface="Calibri"/>
                <a:cs typeface="Calibri"/>
              </a:rPr>
              <a:t> </a:t>
            </a:r>
            <a:r>
              <a:rPr lang="en-US" sz="1200" spc="-5" dirty="0">
                <a:latin typeface="Calibri"/>
                <a:cs typeface="Calibri"/>
              </a:rPr>
              <a:t>privileges.</a:t>
            </a:r>
            <a:endParaRPr lang="en-US" sz="1200" dirty="0">
              <a:latin typeface="Calibri"/>
              <a:cs typeface="Calibri"/>
            </a:endParaRPr>
          </a:p>
          <a:p>
            <a:pPr marL="184150" marR="5080" indent="-171450">
              <a:lnSpc>
                <a:spcPts val="1300"/>
              </a:lnSpc>
              <a:spcBef>
                <a:spcPts val="284"/>
              </a:spcBef>
              <a:tabLst>
                <a:tab pos="241935" algn="l"/>
              </a:tabLst>
            </a:pPr>
            <a:r>
              <a:rPr lang="en-US" sz="1200" spc="-55" dirty="0">
                <a:latin typeface="Calibri"/>
                <a:cs typeface="Calibri"/>
              </a:rPr>
              <a:t>To </a:t>
            </a:r>
            <a:r>
              <a:rPr lang="en-US" sz="1200" spc="-15" dirty="0">
                <a:latin typeface="Calibri"/>
                <a:cs typeface="Calibri"/>
              </a:rPr>
              <a:t>take </a:t>
            </a:r>
            <a:r>
              <a:rPr lang="en-US" sz="1200" dirty="0">
                <a:latin typeface="Calibri"/>
                <a:cs typeface="Calibri"/>
              </a:rPr>
              <a:t>action </a:t>
            </a:r>
            <a:r>
              <a:rPr lang="en-US" sz="1200" spc="-5" dirty="0">
                <a:latin typeface="Calibri"/>
                <a:cs typeface="Calibri"/>
              </a:rPr>
              <a:t>on </a:t>
            </a:r>
            <a:r>
              <a:rPr lang="en-US" sz="1200" dirty="0">
                <a:latin typeface="Calibri"/>
                <a:cs typeface="Calibri"/>
              </a:rPr>
              <a:t>a pending time </a:t>
            </a:r>
            <a:r>
              <a:rPr lang="en-US" sz="1200" spc="-10" dirty="0">
                <a:latin typeface="Calibri"/>
                <a:cs typeface="Calibri"/>
              </a:rPr>
              <a:t>record </a:t>
            </a:r>
            <a:r>
              <a:rPr lang="en-US" sz="1200" dirty="0">
                <a:latin typeface="Calibri"/>
                <a:cs typeface="Calibri"/>
              </a:rPr>
              <a:t>once the supervisor has </a:t>
            </a:r>
            <a:r>
              <a:rPr lang="en-US" sz="1200" spc="-10" dirty="0">
                <a:latin typeface="Calibri"/>
                <a:cs typeface="Calibri"/>
              </a:rPr>
              <a:t>clicked </a:t>
            </a:r>
            <a:r>
              <a:rPr lang="en-US" sz="1200" dirty="0">
                <a:latin typeface="Calibri"/>
                <a:cs typeface="Calibri"/>
              </a:rPr>
              <a:t>on </a:t>
            </a:r>
            <a:r>
              <a:rPr lang="en-US" sz="1200" spc="-5" dirty="0">
                <a:latin typeface="Calibri"/>
                <a:cs typeface="Calibri"/>
              </a:rPr>
              <a:t>details </a:t>
            </a:r>
            <a:r>
              <a:rPr lang="en-US" sz="1200" spc="-10" dirty="0">
                <a:latin typeface="Calibri"/>
                <a:cs typeface="Calibri"/>
              </a:rPr>
              <a:t>from </a:t>
            </a:r>
            <a:r>
              <a:rPr lang="en-US" sz="1200" dirty="0">
                <a:latin typeface="Calibri"/>
                <a:cs typeface="Calibri"/>
              </a:rPr>
              <a:t>the </a:t>
            </a:r>
            <a:r>
              <a:rPr lang="en-US" sz="1200" spc="-5" dirty="0">
                <a:latin typeface="Calibri"/>
                <a:cs typeface="Calibri"/>
              </a:rPr>
              <a:t>work </a:t>
            </a:r>
            <a:r>
              <a:rPr lang="en-US" sz="1200" spc="-10" dirty="0">
                <a:latin typeface="Calibri"/>
                <a:cs typeface="Calibri"/>
              </a:rPr>
              <a:t>roster </a:t>
            </a:r>
            <a:r>
              <a:rPr lang="en-US" sz="1200" dirty="0">
                <a:latin typeface="Calibri"/>
                <a:cs typeface="Calibri"/>
              </a:rPr>
              <a:t>and </a:t>
            </a:r>
            <a:r>
              <a:rPr lang="en-US" sz="1200" spc="-5" dirty="0">
                <a:latin typeface="Calibri"/>
                <a:cs typeface="Calibri"/>
              </a:rPr>
              <a:t>reviewed </a:t>
            </a:r>
            <a:r>
              <a:rPr lang="en-US" sz="1200" dirty="0">
                <a:latin typeface="Calibri"/>
                <a:cs typeface="Calibri"/>
              </a:rPr>
              <a:t>the time </a:t>
            </a:r>
            <a:r>
              <a:rPr lang="en-US" sz="1200" spc="-10" dirty="0">
                <a:latin typeface="Calibri"/>
                <a:cs typeface="Calibri"/>
              </a:rPr>
              <a:t>record, </a:t>
            </a:r>
            <a:r>
              <a:rPr lang="en-US" sz="1200" spc="-5" dirty="0">
                <a:latin typeface="Calibri"/>
                <a:cs typeface="Calibri"/>
              </a:rPr>
              <a:t>please click approve </a:t>
            </a:r>
            <a:r>
              <a:rPr lang="en-US" sz="1200" dirty="0">
                <a:latin typeface="Calibri"/>
                <a:cs typeface="Calibri"/>
              </a:rPr>
              <a:t>or</a:t>
            </a:r>
            <a:r>
              <a:rPr lang="en-US" sz="1200" spc="-60" dirty="0">
                <a:latin typeface="Calibri"/>
                <a:cs typeface="Calibri"/>
              </a:rPr>
              <a:t> </a:t>
            </a:r>
            <a:r>
              <a:rPr lang="en-US" sz="1200" spc="-25" dirty="0">
                <a:latin typeface="Calibri"/>
                <a:cs typeface="Calibri"/>
              </a:rPr>
              <a:t>deny.</a:t>
            </a:r>
            <a:endParaRPr lang="en-US" sz="1200" dirty="0">
              <a:latin typeface="Calibri"/>
              <a:cs typeface="Calibri"/>
            </a:endParaRPr>
          </a:p>
          <a:p>
            <a:pPr marL="184150" marR="53975" indent="-171450">
              <a:lnSpc>
                <a:spcPts val="1300"/>
              </a:lnSpc>
              <a:spcBef>
                <a:spcPts val="284"/>
              </a:spcBef>
              <a:tabLst>
                <a:tab pos="241935" algn="l"/>
              </a:tabLst>
            </a:pPr>
            <a:r>
              <a:rPr lang="en-US" sz="1200" spc="-5" dirty="0">
                <a:latin typeface="Calibri"/>
                <a:cs typeface="Calibri"/>
              </a:rPr>
              <a:t>Once </a:t>
            </a:r>
            <a:r>
              <a:rPr lang="en-US" sz="1200" dirty="0">
                <a:latin typeface="Calibri"/>
                <a:cs typeface="Calibri"/>
              </a:rPr>
              <a:t>action has been </a:t>
            </a:r>
            <a:r>
              <a:rPr lang="en-US" sz="1200" spc="-10" dirty="0">
                <a:latin typeface="Calibri"/>
                <a:cs typeface="Calibri"/>
              </a:rPr>
              <a:t>taken, </a:t>
            </a:r>
            <a:r>
              <a:rPr lang="en-US" sz="1200" dirty="0">
                <a:latin typeface="Calibri"/>
                <a:cs typeface="Calibri"/>
              </a:rPr>
              <a:t>the pending time </a:t>
            </a:r>
            <a:r>
              <a:rPr lang="en-US" sz="1200" spc="-10" dirty="0">
                <a:latin typeface="Calibri"/>
                <a:cs typeface="Calibri"/>
              </a:rPr>
              <a:t>record</a:t>
            </a:r>
            <a:r>
              <a:rPr lang="en-US" sz="1200" spc="-155" dirty="0">
                <a:latin typeface="Calibri"/>
                <a:cs typeface="Calibri"/>
              </a:rPr>
              <a:t> </a:t>
            </a:r>
            <a:r>
              <a:rPr lang="en-US" sz="1200" spc="-5" dirty="0">
                <a:latin typeface="Calibri"/>
                <a:cs typeface="Calibri"/>
              </a:rPr>
              <a:t>will </a:t>
            </a:r>
            <a:r>
              <a:rPr lang="en-US" sz="1200" dirty="0">
                <a:latin typeface="Calibri"/>
                <a:cs typeface="Calibri"/>
              </a:rPr>
              <a:t>be </a:t>
            </a:r>
            <a:r>
              <a:rPr lang="en-US" sz="1200" spc="-5" dirty="0">
                <a:latin typeface="Calibri"/>
                <a:cs typeface="Calibri"/>
              </a:rPr>
              <a:t>removed </a:t>
            </a:r>
            <a:r>
              <a:rPr lang="en-US" sz="1200" spc="-10" dirty="0">
                <a:latin typeface="Calibri"/>
                <a:cs typeface="Calibri"/>
              </a:rPr>
              <a:t>from </a:t>
            </a:r>
            <a:r>
              <a:rPr lang="en-US" sz="1200" dirty="0">
                <a:latin typeface="Calibri"/>
                <a:cs typeface="Calibri"/>
              </a:rPr>
              <a:t>the </a:t>
            </a:r>
            <a:r>
              <a:rPr lang="en-US" sz="1200" spc="-5" dirty="0">
                <a:latin typeface="Calibri"/>
                <a:cs typeface="Calibri"/>
              </a:rPr>
              <a:t>work</a:t>
            </a:r>
            <a:r>
              <a:rPr lang="en-US" sz="1200" spc="-90" dirty="0">
                <a:latin typeface="Calibri"/>
                <a:cs typeface="Calibri"/>
              </a:rPr>
              <a:t> </a:t>
            </a:r>
            <a:r>
              <a:rPr lang="en-US" sz="1200" spc="-25" dirty="0">
                <a:latin typeface="Calibri"/>
                <a:cs typeface="Calibri"/>
              </a:rPr>
              <a:t>roster.</a:t>
            </a:r>
            <a:endParaRPr lang="en-US" sz="1200" dirty="0">
              <a:latin typeface="Calibri"/>
              <a:cs typeface="Calibri"/>
            </a:endParaRPr>
          </a:p>
          <a:p>
            <a:pPr marL="184150" marR="142240" indent="-171450">
              <a:lnSpc>
                <a:spcPts val="1300"/>
              </a:lnSpc>
              <a:spcBef>
                <a:spcPts val="284"/>
              </a:spcBef>
              <a:tabLst>
                <a:tab pos="241935" algn="l"/>
              </a:tabLst>
            </a:pPr>
            <a:r>
              <a:rPr lang="en-US" sz="1200" dirty="0">
                <a:latin typeface="Calibri"/>
                <a:cs typeface="Calibri"/>
              </a:rPr>
              <a:t>If </a:t>
            </a:r>
            <a:r>
              <a:rPr lang="en-US" sz="1200" spc="-5" dirty="0">
                <a:latin typeface="Calibri"/>
                <a:cs typeface="Calibri"/>
              </a:rPr>
              <a:t>approved, </a:t>
            </a:r>
            <a:r>
              <a:rPr lang="en-US" sz="1200" dirty="0">
                <a:latin typeface="Calibri"/>
                <a:cs typeface="Calibri"/>
              </a:rPr>
              <a:t>the time </a:t>
            </a:r>
            <a:r>
              <a:rPr lang="en-US" sz="1200" spc="-10" dirty="0">
                <a:latin typeface="Calibri"/>
                <a:cs typeface="Calibri"/>
              </a:rPr>
              <a:t>record </a:t>
            </a:r>
            <a:r>
              <a:rPr lang="en-US" sz="1200" spc="-5" dirty="0">
                <a:latin typeface="Calibri"/>
                <a:cs typeface="Calibri"/>
              </a:rPr>
              <a:t>will change to </a:t>
            </a:r>
            <a:r>
              <a:rPr lang="en-US" sz="1200" dirty="0">
                <a:latin typeface="Calibri"/>
                <a:cs typeface="Calibri"/>
              </a:rPr>
              <a:t>an</a:t>
            </a:r>
            <a:r>
              <a:rPr lang="en-US" sz="1200" spc="-105" dirty="0">
                <a:latin typeface="Calibri"/>
                <a:cs typeface="Calibri"/>
              </a:rPr>
              <a:t> </a:t>
            </a:r>
            <a:r>
              <a:rPr lang="en-US" sz="1200" spc="-5" dirty="0">
                <a:latin typeface="Calibri"/>
                <a:cs typeface="Calibri"/>
              </a:rPr>
              <a:t>approved  </a:t>
            </a:r>
            <a:r>
              <a:rPr lang="en-US" sz="1200" spc="-10" dirty="0">
                <a:latin typeface="Calibri"/>
                <a:cs typeface="Calibri"/>
              </a:rPr>
              <a:t>status </a:t>
            </a:r>
            <a:r>
              <a:rPr lang="en-US" sz="1200" dirty="0">
                <a:latin typeface="Calibri"/>
                <a:cs typeface="Calibri"/>
              </a:rPr>
              <a:t>under the </a:t>
            </a:r>
            <a:r>
              <a:rPr lang="en-US" sz="1200" spc="-5" dirty="0">
                <a:latin typeface="Calibri"/>
                <a:cs typeface="Calibri"/>
              </a:rPr>
              <a:t>accrual </a:t>
            </a:r>
            <a:r>
              <a:rPr lang="en-US" sz="1200" spc="-10" dirty="0">
                <a:latin typeface="Calibri"/>
                <a:cs typeface="Calibri"/>
              </a:rPr>
              <a:t>pay </a:t>
            </a:r>
            <a:r>
              <a:rPr lang="en-US" sz="1200" dirty="0">
                <a:latin typeface="Calibri"/>
                <a:cs typeface="Calibri"/>
              </a:rPr>
              <a:t>period </a:t>
            </a:r>
            <a:r>
              <a:rPr lang="en-US" sz="1200" spc="-10" dirty="0">
                <a:latin typeface="Calibri"/>
                <a:cs typeface="Calibri"/>
              </a:rPr>
              <a:t>drop</a:t>
            </a:r>
            <a:r>
              <a:rPr lang="en-US" sz="1200" spc="-105" dirty="0">
                <a:latin typeface="Calibri"/>
                <a:cs typeface="Calibri"/>
              </a:rPr>
              <a:t> </a:t>
            </a:r>
            <a:r>
              <a:rPr lang="en-US" sz="1200" spc="-5" dirty="0">
                <a:latin typeface="Calibri"/>
                <a:cs typeface="Calibri"/>
              </a:rPr>
              <a:t>down.</a:t>
            </a:r>
            <a:endParaRPr lang="en-US" sz="1200" dirty="0">
              <a:latin typeface="Calibri"/>
              <a:cs typeface="Calibri"/>
            </a:endParaRPr>
          </a:p>
          <a:p>
            <a:pPr marL="184150" marR="436880" indent="-171450">
              <a:lnSpc>
                <a:spcPts val="1300"/>
              </a:lnSpc>
              <a:spcBef>
                <a:spcPts val="285"/>
              </a:spcBef>
              <a:tabLst>
                <a:tab pos="241935" algn="l"/>
              </a:tabLst>
            </a:pPr>
            <a:r>
              <a:rPr lang="en-US" sz="1200" dirty="0">
                <a:latin typeface="Calibri"/>
                <a:cs typeface="Calibri"/>
              </a:rPr>
              <a:t>If Denied, the time </a:t>
            </a:r>
            <a:r>
              <a:rPr lang="en-US" sz="1200" spc="-10" dirty="0">
                <a:latin typeface="Calibri"/>
                <a:cs typeface="Calibri"/>
              </a:rPr>
              <a:t>record </a:t>
            </a:r>
            <a:r>
              <a:rPr lang="en-US" sz="1200" spc="-5" dirty="0">
                <a:latin typeface="Calibri"/>
                <a:cs typeface="Calibri"/>
              </a:rPr>
              <a:t>will show </a:t>
            </a:r>
            <a:r>
              <a:rPr lang="en-US" sz="1200" dirty="0">
                <a:latin typeface="Calibri"/>
                <a:cs typeface="Calibri"/>
              </a:rPr>
              <a:t>as denied </a:t>
            </a:r>
            <a:r>
              <a:rPr lang="en-US" sz="1200" spc="-5" dirty="0">
                <a:latin typeface="Calibri"/>
                <a:cs typeface="Calibri"/>
              </a:rPr>
              <a:t>with  required comments </a:t>
            </a:r>
            <a:r>
              <a:rPr lang="en-US" sz="1200" spc="-10" dirty="0">
                <a:latin typeface="Calibri"/>
                <a:cs typeface="Calibri"/>
              </a:rPr>
              <a:t>for </a:t>
            </a:r>
            <a:r>
              <a:rPr lang="en-US" sz="1200" dirty="0">
                <a:latin typeface="Calibri"/>
                <a:cs typeface="Calibri"/>
              </a:rPr>
              <a:t>the </a:t>
            </a:r>
            <a:r>
              <a:rPr lang="en-US" sz="1200" spc="-5" dirty="0">
                <a:latin typeface="Calibri"/>
                <a:cs typeface="Calibri"/>
              </a:rPr>
              <a:t>employee to correct </a:t>
            </a:r>
            <a:r>
              <a:rPr lang="en-US" sz="1200" dirty="0">
                <a:latin typeface="Calibri"/>
                <a:cs typeface="Calibri"/>
              </a:rPr>
              <a:t>as  necessary and </a:t>
            </a:r>
            <a:r>
              <a:rPr lang="en-US" sz="1200" spc="-5" dirty="0">
                <a:latin typeface="Calibri"/>
                <a:cs typeface="Calibri"/>
              </a:rPr>
              <a:t>resubmit to</a:t>
            </a:r>
            <a:r>
              <a:rPr lang="en-US" sz="1200" spc="-120" dirty="0">
                <a:latin typeface="Calibri"/>
                <a:cs typeface="Calibri"/>
              </a:rPr>
              <a:t> </a:t>
            </a:r>
            <a:r>
              <a:rPr lang="en-US" sz="1200" spc="-10" dirty="0">
                <a:latin typeface="Calibri"/>
                <a:cs typeface="Calibri"/>
              </a:rPr>
              <a:t>supervisor.</a:t>
            </a:r>
            <a:endParaRPr lang="en-US" sz="1200" dirty="0">
              <a:latin typeface="Calibri"/>
              <a:cs typeface="Calibri"/>
            </a:endParaRPr>
          </a:p>
          <a:p>
            <a:pPr marL="184150" marR="49530" indent="-171450">
              <a:lnSpc>
                <a:spcPts val="1300"/>
              </a:lnSpc>
              <a:spcBef>
                <a:spcPts val="280"/>
              </a:spcBef>
              <a:tabLst>
                <a:tab pos="241935" algn="l"/>
              </a:tabLst>
            </a:pPr>
            <a:r>
              <a:rPr lang="en-US" sz="1200" dirty="0">
                <a:latin typeface="Calibri"/>
                <a:cs typeface="Calibri"/>
              </a:rPr>
              <a:t>If time </a:t>
            </a:r>
            <a:r>
              <a:rPr lang="en-US" sz="1200" spc="-10" dirty="0">
                <a:latin typeface="Calibri"/>
                <a:cs typeface="Calibri"/>
              </a:rPr>
              <a:t>record </a:t>
            </a:r>
            <a:r>
              <a:rPr lang="en-US" sz="1200" dirty="0">
                <a:latin typeface="Calibri"/>
                <a:cs typeface="Calibri"/>
              </a:rPr>
              <a:t>has been </a:t>
            </a:r>
            <a:r>
              <a:rPr lang="en-US" sz="1200" spc="-5" dirty="0">
                <a:latin typeface="Calibri"/>
                <a:cs typeface="Calibri"/>
              </a:rPr>
              <a:t>approved, </a:t>
            </a:r>
            <a:r>
              <a:rPr lang="en-US" sz="1200" dirty="0">
                <a:latin typeface="Calibri"/>
                <a:cs typeface="Calibri"/>
              </a:rPr>
              <a:t>the </a:t>
            </a:r>
            <a:r>
              <a:rPr lang="en-US" sz="1200" spc="-5" dirty="0">
                <a:latin typeface="Calibri"/>
                <a:cs typeface="Calibri"/>
              </a:rPr>
              <a:t>total hours</a:t>
            </a:r>
            <a:r>
              <a:rPr lang="en-US" sz="1200" spc="-155" dirty="0">
                <a:latin typeface="Calibri"/>
                <a:cs typeface="Calibri"/>
              </a:rPr>
              <a:t> </a:t>
            </a:r>
            <a:r>
              <a:rPr lang="en-US" sz="1200" spc="-15" dirty="0">
                <a:latin typeface="Calibri"/>
                <a:cs typeface="Calibri"/>
              </a:rPr>
              <a:t>worked  </a:t>
            </a:r>
            <a:r>
              <a:rPr lang="en-US" sz="1200" spc="-5" dirty="0">
                <a:latin typeface="Calibri"/>
                <a:cs typeface="Calibri"/>
              </a:rPr>
              <a:t>will </a:t>
            </a:r>
            <a:r>
              <a:rPr lang="en-US" sz="1200" spc="-10" dirty="0">
                <a:latin typeface="Calibri"/>
                <a:cs typeface="Calibri"/>
              </a:rPr>
              <a:t>roll </a:t>
            </a:r>
            <a:r>
              <a:rPr lang="en-US" sz="1200" spc="-5" dirty="0">
                <a:latin typeface="Calibri"/>
                <a:cs typeface="Calibri"/>
              </a:rPr>
              <a:t>into </a:t>
            </a:r>
            <a:r>
              <a:rPr lang="en-US" sz="1200" dirty="0">
                <a:latin typeface="Calibri"/>
                <a:cs typeface="Calibri"/>
              </a:rPr>
              <a:t>the </a:t>
            </a:r>
            <a:r>
              <a:rPr lang="en-US" sz="1200" spc="-35" dirty="0">
                <a:latin typeface="Calibri"/>
                <a:cs typeface="Calibri"/>
              </a:rPr>
              <a:t>TAS </a:t>
            </a:r>
            <a:r>
              <a:rPr lang="en-US" sz="1200" spc="-10" dirty="0">
                <a:latin typeface="Calibri"/>
                <a:cs typeface="Calibri"/>
              </a:rPr>
              <a:t>Payment Roster for </a:t>
            </a:r>
            <a:r>
              <a:rPr lang="en-US" sz="1200" dirty="0">
                <a:latin typeface="Calibri"/>
                <a:cs typeface="Calibri"/>
              </a:rPr>
              <a:t>the </a:t>
            </a:r>
            <a:r>
              <a:rPr lang="en-US" sz="1200" spc="-10" dirty="0">
                <a:latin typeface="Calibri"/>
                <a:cs typeface="Calibri"/>
              </a:rPr>
              <a:t>payroll  </a:t>
            </a:r>
            <a:r>
              <a:rPr lang="en-US" sz="1200" spc="-5" dirty="0">
                <a:latin typeface="Calibri"/>
                <a:cs typeface="Calibri"/>
              </a:rPr>
              <a:t>department to </a:t>
            </a:r>
            <a:r>
              <a:rPr lang="en-US" sz="1200" dirty="0">
                <a:latin typeface="Calibri"/>
                <a:cs typeface="Calibri"/>
              </a:rPr>
              <a:t>audit and </a:t>
            </a:r>
            <a:r>
              <a:rPr lang="en-US" sz="1200" spc="-5" dirty="0">
                <a:latin typeface="Calibri"/>
                <a:cs typeface="Calibri"/>
              </a:rPr>
              <a:t>send </a:t>
            </a:r>
            <a:r>
              <a:rPr lang="en-US" sz="1200" dirty="0">
                <a:latin typeface="Calibri"/>
                <a:cs typeface="Calibri"/>
              </a:rPr>
              <a:t>the </a:t>
            </a:r>
            <a:r>
              <a:rPr lang="en-US" sz="1200" spc="-5" dirty="0">
                <a:latin typeface="Calibri"/>
                <a:cs typeface="Calibri"/>
              </a:rPr>
              <a:t>payment to</a:t>
            </a:r>
            <a:r>
              <a:rPr lang="en-US" sz="1200" spc="-150" dirty="0">
                <a:latin typeface="Calibri"/>
                <a:cs typeface="Calibri"/>
              </a:rPr>
              <a:t> </a:t>
            </a:r>
            <a:r>
              <a:rPr lang="en-US" sz="1200" spc="-5" dirty="0">
                <a:latin typeface="Calibri"/>
                <a:cs typeface="Calibri"/>
              </a:rPr>
              <a:t>OSC.</a:t>
            </a:r>
            <a:endParaRPr lang="en-US" sz="1200" dirty="0">
              <a:latin typeface="Calibri"/>
              <a:cs typeface="Calibri"/>
            </a:endParaRPr>
          </a:p>
          <a:p>
            <a:endParaRPr lang="en-US" dirty="0"/>
          </a:p>
        </p:txBody>
      </p:sp>
      <p:sp>
        <p:nvSpPr>
          <p:cNvPr id="5" name="object 5"/>
          <p:cNvSpPr/>
          <p:nvPr/>
        </p:nvSpPr>
        <p:spPr>
          <a:xfrm>
            <a:off x="537557" y="1305098"/>
            <a:ext cx="4038600" cy="2468499"/>
          </a:xfrm>
          <a:prstGeom prst="rect">
            <a:avLst/>
          </a:prstGeom>
          <a:blipFill>
            <a:blip r:embed="rId2" cstate="print"/>
            <a:stretch>
              <a:fillRect/>
            </a:stretch>
          </a:blipFill>
        </p:spPr>
        <p:txBody>
          <a:bodyPr wrap="square" lIns="0" tIns="0" rIns="0" bIns="0" rtlCol="0"/>
          <a:lstStyle/>
          <a:p>
            <a:endParaRPr/>
          </a:p>
        </p:txBody>
      </p:sp>
      <p:sp>
        <p:nvSpPr>
          <p:cNvPr id="6" name="object 12"/>
          <p:cNvSpPr/>
          <p:nvPr/>
        </p:nvSpPr>
        <p:spPr>
          <a:xfrm>
            <a:off x="537557" y="3773597"/>
            <a:ext cx="4038600" cy="762000"/>
          </a:xfrm>
          <a:prstGeom prst="rect">
            <a:avLst/>
          </a:prstGeom>
          <a:blipFill>
            <a:blip r:embed="rId3" cstate="print"/>
            <a:stretch>
              <a:fillRect/>
            </a:stretch>
          </a:blipFill>
        </p:spPr>
        <p:txBody>
          <a:bodyPr wrap="square" lIns="0" tIns="0" rIns="0" bIns="0" rtlCol="0"/>
          <a:lstStyle/>
          <a:p>
            <a:endParaRPr/>
          </a:p>
        </p:txBody>
      </p:sp>
      <p:sp>
        <p:nvSpPr>
          <p:cNvPr id="7" name="object 9"/>
          <p:cNvSpPr/>
          <p:nvPr/>
        </p:nvSpPr>
        <p:spPr>
          <a:xfrm>
            <a:off x="537557" y="4535597"/>
            <a:ext cx="4038600" cy="2183765"/>
          </a:xfrm>
          <a:prstGeom prst="rect">
            <a:avLst/>
          </a:prstGeom>
          <a:blipFill>
            <a:blip r:embed="rId4" cstate="print"/>
            <a:stretch>
              <a:fillRect/>
            </a:stretch>
          </a:blipFill>
        </p:spPr>
        <p:txBody>
          <a:bodyPr wrap="square" lIns="0" tIns="0" rIns="0" bIns="0" rtlCol="0"/>
          <a:lstStyle/>
          <a:p>
            <a:endParaRPr/>
          </a:p>
        </p:txBody>
      </p:sp>
      <p:sp>
        <p:nvSpPr>
          <p:cNvPr id="8" name="object 4"/>
          <p:cNvSpPr/>
          <p:nvPr/>
        </p:nvSpPr>
        <p:spPr>
          <a:xfrm rot="1190601">
            <a:off x="2143954" y="1463102"/>
            <a:ext cx="914400" cy="1622261"/>
          </a:xfrm>
          <a:custGeom>
            <a:avLst/>
            <a:gdLst/>
            <a:ahLst/>
            <a:cxnLst/>
            <a:rect l="l" t="t" r="r" b="b"/>
            <a:pathLst>
              <a:path w="914400" h="1219200">
                <a:moveTo>
                  <a:pt x="685800" y="457200"/>
                </a:moveTo>
                <a:lnTo>
                  <a:pt x="228600" y="457200"/>
                </a:lnTo>
                <a:lnTo>
                  <a:pt x="228600" y="1219200"/>
                </a:lnTo>
                <a:lnTo>
                  <a:pt x="457200" y="990600"/>
                </a:lnTo>
                <a:lnTo>
                  <a:pt x="685800" y="990600"/>
                </a:lnTo>
                <a:lnTo>
                  <a:pt x="685800" y="457200"/>
                </a:lnTo>
                <a:close/>
              </a:path>
              <a:path w="914400" h="1219200">
                <a:moveTo>
                  <a:pt x="685800" y="990600"/>
                </a:moveTo>
                <a:lnTo>
                  <a:pt x="457200" y="990600"/>
                </a:lnTo>
                <a:lnTo>
                  <a:pt x="685800" y="1219200"/>
                </a:lnTo>
                <a:lnTo>
                  <a:pt x="685800" y="990600"/>
                </a:lnTo>
                <a:close/>
              </a:path>
              <a:path w="914400" h="1219200">
                <a:moveTo>
                  <a:pt x="457200" y="0"/>
                </a:moveTo>
                <a:lnTo>
                  <a:pt x="0" y="457200"/>
                </a:lnTo>
                <a:lnTo>
                  <a:pt x="914400" y="457200"/>
                </a:lnTo>
                <a:lnTo>
                  <a:pt x="457200" y="0"/>
                </a:lnTo>
                <a:close/>
              </a:path>
            </a:pathLst>
          </a:custGeom>
          <a:solidFill>
            <a:schemeClr val="accent1">
              <a:lumMod val="60000"/>
              <a:lumOff val="40000"/>
            </a:schemeClr>
          </a:solidFill>
          <a:ln>
            <a:noFill/>
          </a:ln>
        </p:spPr>
        <p:txBody>
          <a:bodyPr wrap="square" lIns="0" tIns="0" rIns="0" bIns="0" rtlCol="0"/>
          <a:lstStyle/>
          <a:p>
            <a:endParaRPr/>
          </a:p>
        </p:txBody>
      </p:sp>
      <p:sp>
        <p:nvSpPr>
          <p:cNvPr id="9" name="TextBox 8"/>
          <p:cNvSpPr txBox="1"/>
          <p:nvPr/>
        </p:nvSpPr>
        <p:spPr>
          <a:xfrm rot="17340817">
            <a:off x="2179494" y="1981845"/>
            <a:ext cx="843320" cy="584775"/>
          </a:xfrm>
          <a:prstGeom prst="rect">
            <a:avLst/>
          </a:prstGeom>
          <a:noFill/>
        </p:spPr>
        <p:txBody>
          <a:bodyPr wrap="square" rtlCol="0">
            <a:spAutoFit/>
          </a:bodyPr>
          <a:lstStyle/>
          <a:p>
            <a:r>
              <a:rPr lang="en-US" sz="1600" dirty="0"/>
              <a:t>Work</a:t>
            </a:r>
          </a:p>
          <a:p>
            <a:r>
              <a:rPr lang="en-US" sz="1600" dirty="0"/>
              <a:t>Roster</a:t>
            </a:r>
          </a:p>
        </p:txBody>
      </p:sp>
      <p:sp>
        <p:nvSpPr>
          <p:cNvPr id="10" name="object 4"/>
          <p:cNvSpPr/>
          <p:nvPr/>
        </p:nvSpPr>
        <p:spPr>
          <a:xfrm rot="18880557">
            <a:off x="822007" y="3134331"/>
            <a:ext cx="607385" cy="1024529"/>
          </a:xfrm>
          <a:custGeom>
            <a:avLst/>
            <a:gdLst/>
            <a:ahLst/>
            <a:cxnLst/>
            <a:rect l="l" t="t" r="r" b="b"/>
            <a:pathLst>
              <a:path w="914400" h="1219200">
                <a:moveTo>
                  <a:pt x="685800" y="457200"/>
                </a:moveTo>
                <a:lnTo>
                  <a:pt x="228600" y="457200"/>
                </a:lnTo>
                <a:lnTo>
                  <a:pt x="228600" y="1219200"/>
                </a:lnTo>
                <a:lnTo>
                  <a:pt x="457200" y="990600"/>
                </a:lnTo>
                <a:lnTo>
                  <a:pt x="685800" y="990600"/>
                </a:lnTo>
                <a:lnTo>
                  <a:pt x="685800" y="457200"/>
                </a:lnTo>
                <a:close/>
              </a:path>
              <a:path w="914400" h="1219200">
                <a:moveTo>
                  <a:pt x="685800" y="990600"/>
                </a:moveTo>
                <a:lnTo>
                  <a:pt x="457200" y="990600"/>
                </a:lnTo>
                <a:lnTo>
                  <a:pt x="685800" y="1219200"/>
                </a:lnTo>
                <a:lnTo>
                  <a:pt x="685800" y="990600"/>
                </a:lnTo>
                <a:close/>
              </a:path>
              <a:path w="914400" h="1219200">
                <a:moveTo>
                  <a:pt x="457200" y="0"/>
                </a:moveTo>
                <a:lnTo>
                  <a:pt x="0" y="457200"/>
                </a:lnTo>
                <a:lnTo>
                  <a:pt x="914400" y="457200"/>
                </a:lnTo>
                <a:lnTo>
                  <a:pt x="457200" y="0"/>
                </a:lnTo>
                <a:close/>
              </a:path>
            </a:pathLst>
          </a:custGeom>
          <a:solidFill>
            <a:schemeClr val="accent1">
              <a:lumMod val="60000"/>
              <a:lumOff val="40000"/>
            </a:schemeClr>
          </a:solidFill>
          <a:ln>
            <a:noFill/>
          </a:ln>
        </p:spPr>
        <p:txBody>
          <a:bodyPr wrap="square" lIns="0" tIns="0" rIns="0" bIns="0" rtlCol="0"/>
          <a:lstStyle/>
          <a:p>
            <a:endParaRPr/>
          </a:p>
        </p:txBody>
      </p:sp>
      <p:sp>
        <p:nvSpPr>
          <p:cNvPr id="11" name="TextBox 10"/>
          <p:cNvSpPr txBox="1"/>
          <p:nvPr/>
        </p:nvSpPr>
        <p:spPr>
          <a:xfrm rot="2649119">
            <a:off x="677357" y="3477319"/>
            <a:ext cx="896684" cy="338554"/>
          </a:xfrm>
          <a:prstGeom prst="rect">
            <a:avLst/>
          </a:prstGeom>
          <a:noFill/>
        </p:spPr>
        <p:txBody>
          <a:bodyPr wrap="square" rtlCol="0">
            <a:spAutoFit/>
          </a:bodyPr>
          <a:lstStyle/>
          <a:p>
            <a:r>
              <a:rPr lang="en-US" sz="1600" dirty="0"/>
              <a:t>Details</a:t>
            </a:r>
          </a:p>
        </p:txBody>
      </p:sp>
      <p:sp>
        <p:nvSpPr>
          <p:cNvPr id="12" name="object 4"/>
          <p:cNvSpPr/>
          <p:nvPr/>
        </p:nvSpPr>
        <p:spPr>
          <a:xfrm rot="13113501">
            <a:off x="790644" y="5589084"/>
            <a:ext cx="607385" cy="1024529"/>
          </a:xfrm>
          <a:custGeom>
            <a:avLst/>
            <a:gdLst/>
            <a:ahLst/>
            <a:cxnLst/>
            <a:rect l="l" t="t" r="r" b="b"/>
            <a:pathLst>
              <a:path w="914400" h="1219200">
                <a:moveTo>
                  <a:pt x="685800" y="457200"/>
                </a:moveTo>
                <a:lnTo>
                  <a:pt x="228600" y="457200"/>
                </a:lnTo>
                <a:lnTo>
                  <a:pt x="228600" y="1219200"/>
                </a:lnTo>
                <a:lnTo>
                  <a:pt x="457200" y="990600"/>
                </a:lnTo>
                <a:lnTo>
                  <a:pt x="685800" y="990600"/>
                </a:lnTo>
                <a:lnTo>
                  <a:pt x="685800" y="457200"/>
                </a:lnTo>
                <a:close/>
              </a:path>
              <a:path w="914400" h="1219200">
                <a:moveTo>
                  <a:pt x="685800" y="990600"/>
                </a:moveTo>
                <a:lnTo>
                  <a:pt x="457200" y="990600"/>
                </a:lnTo>
                <a:lnTo>
                  <a:pt x="685800" y="1219200"/>
                </a:lnTo>
                <a:lnTo>
                  <a:pt x="685800" y="990600"/>
                </a:lnTo>
                <a:close/>
              </a:path>
              <a:path w="914400" h="1219200">
                <a:moveTo>
                  <a:pt x="457200" y="0"/>
                </a:moveTo>
                <a:lnTo>
                  <a:pt x="0" y="457200"/>
                </a:lnTo>
                <a:lnTo>
                  <a:pt x="914400" y="457200"/>
                </a:lnTo>
                <a:lnTo>
                  <a:pt x="457200" y="0"/>
                </a:lnTo>
                <a:close/>
              </a:path>
            </a:pathLst>
          </a:custGeom>
          <a:solidFill>
            <a:schemeClr val="accent1">
              <a:lumMod val="60000"/>
              <a:lumOff val="40000"/>
            </a:schemeClr>
          </a:solidFill>
          <a:ln>
            <a:noFill/>
          </a:ln>
        </p:spPr>
        <p:txBody>
          <a:bodyPr wrap="square" lIns="0" tIns="0" rIns="0" bIns="0" rtlCol="0"/>
          <a:lstStyle/>
          <a:p>
            <a:endParaRPr/>
          </a:p>
        </p:txBody>
      </p:sp>
      <p:sp>
        <p:nvSpPr>
          <p:cNvPr id="13" name="TextBox 12"/>
          <p:cNvSpPr txBox="1"/>
          <p:nvPr/>
        </p:nvSpPr>
        <p:spPr>
          <a:xfrm rot="18636311">
            <a:off x="605552" y="5931367"/>
            <a:ext cx="977567" cy="338554"/>
          </a:xfrm>
          <a:prstGeom prst="rect">
            <a:avLst/>
          </a:prstGeom>
          <a:noFill/>
        </p:spPr>
        <p:txBody>
          <a:bodyPr wrap="square" rtlCol="0">
            <a:spAutoFit/>
          </a:bodyPr>
          <a:lstStyle/>
          <a:p>
            <a:r>
              <a:rPr lang="en-US" sz="1600" dirty="0"/>
              <a:t>Approve</a:t>
            </a:r>
          </a:p>
        </p:txBody>
      </p:sp>
    </p:spTree>
    <p:extLst>
      <p:ext uri="{BB962C8B-B14F-4D97-AF65-F5344CB8AC3E}">
        <p14:creationId xmlns:p14="http://schemas.microsoft.com/office/powerpoint/2010/main" val="3133261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3811"/>
          </a:xfrm>
        </p:spPr>
        <p:txBody>
          <a:bodyPr/>
          <a:lstStyle/>
          <a:p>
            <a:pPr algn="ctr"/>
            <a:r>
              <a:rPr lang="en-US" dirty="0"/>
              <a:t>Sign out of the SUNY browser and CLOSE</a:t>
            </a:r>
          </a:p>
        </p:txBody>
      </p:sp>
      <p:sp>
        <p:nvSpPr>
          <p:cNvPr id="4" name="object 4"/>
          <p:cNvSpPr/>
          <p:nvPr/>
        </p:nvSpPr>
        <p:spPr>
          <a:xfrm>
            <a:off x="358602" y="2006139"/>
            <a:ext cx="8915400" cy="2873432"/>
          </a:xfrm>
          <a:prstGeom prst="rect">
            <a:avLst/>
          </a:prstGeom>
          <a:blipFill>
            <a:blip r:embed="rId2" cstate="print"/>
            <a:stretch>
              <a:fillRect/>
            </a:stretch>
          </a:blipFill>
        </p:spPr>
        <p:txBody>
          <a:bodyPr wrap="square" lIns="0" tIns="0" rIns="0" bIns="0" rtlCol="0"/>
          <a:lstStyle/>
          <a:p>
            <a:endParaRPr/>
          </a:p>
        </p:txBody>
      </p:sp>
      <p:sp>
        <p:nvSpPr>
          <p:cNvPr id="5" name="object 4"/>
          <p:cNvSpPr/>
          <p:nvPr/>
        </p:nvSpPr>
        <p:spPr>
          <a:xfrm rot="2702588">
            <a:off x="7606384" y="1962709"/>
            <a:ext cx="1270493" cy="1892204"/>
          </a:xfrm>
          <a:custGeom>
            <a:avLst/>
            <a:gdLst/>
            <a:ahLst/>
            <a:cxnLst/>
            <a:rect l="l" t="t" r="r" b="b"/>
            <a:pathLst>
              <a:path w="914400" h="1219200">
                <a:moveTo>
                  <a:pt x="685800" y="457200"/>
                </a:moveTo>
                <a:lnTo>
                  <a:pt x="228600" y="457200"/>
                </a:lnTo>
                <a:lnTo>
                  <a:pt x="228600" y="1219200"/>
                </a:lnTo>
                <a:lnTo>
                  <a:pt x="457200" y="990600"/>
                </a:lnTo>
                <a:lnTo>
                  <a:pt x="685800" y="990600"/>
                </a:lnTo>
                <a:lnTo>
                  <a:pt x="685800" y="457200"/>
                </a:lnTo>
                <a:close/>
              </a:path>
              <a:path w="914400" h="1219200">
                <a:moveTo>
                  <a:pt x="685800" y="990600"/>
                </a:moveTo>
                <a:lnTo>
                  <a:pt x="457200" y="990600"/>
                </a:lnTo>
                <a:lnTo>
                  <a:pt x="685800" y="1219200"/>
                </a:lnTo>
                <a:lnTo>
                  <a:pt x="685800" y="990600"/>
                </a:lnTo>
                <a:close/>
              </a:path>
              <a:path w="914400" h="1219200">
                <a:moveTo>
                  <a:pt x="457200" y="0"/>
                </a:moveTo>
                <a:lnTo>
                  <a:pt x="0" y="457200"/>
                </a:lnTo>
                <a:lnTo>
                  <a:pt x="914400" y="457200"/>
                </a:lnTo>
                <a:lnTo>
                  <a:pt x="457200" y="0"/>
                </a:lnTo>
                <a:close/>
              </a:path>
            </a:pathLst>
          </a:custGeom>
          <a:solidFill>
            <a:schemeClr val="accent1">
              <a:lumMod val="60000"/>
              <a:lumOff val="40000"/>
            </a:schemeClr>
          </a:solidFill>
          <a:ln>
            <a:noFill/>
          </a:ln>
        </p:spPr>
        <p:txBody>
          <a:bodyPr wrap="square" lIns="0" tIns="0" rIns="0" bIns="0" rtlCol="0"/>
          <a:lstStyle/>
          <a:p>
            <a:endParaRPr/>
          </a:p>
        </p:txBody>
      </p:sp>
      <p:sp>
        <p:nvSpPr>
          <p:cNvPr id="6" name="TextBox 5"/>
          <p:cNvSpPr txBox="1"/>
          <p:nvPr/>
        </p:nvSpPr>
        <p:spPr>
          <a:xfrm rot="19188684">
            <a:off x="7755698" y="2659342"/>
            <a:ext cx="1114731" cy="369332"/>
          </a:xfrm>
          <a:prstGeom prst="rect">
            <a:avLst/>
          </a:prstGeom>
          <a:noFill/>
        </p:spPr>
        <p:txBody>
          <a:bodyPr wrap="square" rtlCol="0">
            <a:spAutoFit/>
          </a:bodyPr>
          <a:lstStyle/>
          <a:p>
            <a:r>
              <a:rPr lang="en-US" dirty="0"/>
              <a:t>Sign Off</a:t>
            </a:r>
          </a:p>
        </p:txBody>
      </p:sp>
    </p:spTree>
    <p:extLst>
      <p:ext uri="{BB962C8B-B14F-4D97-AF65-F5344CB8AC3E}">
        <p14:creationId xmlns:p14="http://schemas.microsoft.com/office/powerpoint/2010/main" val="391923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5004"/>
          </a:xfrm>
        </p:spPr>
        <p:txBody>
          <a:bodyPr/>
          <a:lstStyle/>
          <a:p>
            <a:pPr algn="ctr"/>
            <a:r>
              <a:rPr lang="en-US" dirty="0"/>
              <a:t>Finding Student’s SUNY ID</a:t>
            </a:r>
          </a:p>
        </p:txBody>
      </p:sp>
      <p:sp>
        <p:nvSpPr>
          <p:cNvPr id="4" name="Content Placeholder 3"/>
          <p:cNvSpPr>
            <a:spLocks noGrp="1"/>
          </p:cNvSpPr>
          <p:nvPr>
            <p:ph sz="half" idx="2"/>
          </p:nvPr>
        </p:nvSpPr>
        <p:spPr>
          <a:xfrm>
            <a:off x="675745" y="2160983"/>
            <a:ext cx="3006793" cy="3880379"/>
          </a:xfrm>
        </p:spPr>
        <p:txBody>
          <a:bodyPr/>
          <a:lstStyle/>
          <a:p>
            <a:r>
              <a:rPr lang="en-US" dirty="0"/>
              <a:t>To find the Student’s SUNY ID, you would follow the same directions as you would to get to your supervisor work roster.</a:t>
            </a:r>
          </a:p>
          <a:p>
            <a:r>
              <a:rPr lang="en-US" dirty="0"/>
              <a:t>After </a:t>
            </a:r>
            <a:r>
              <a:rPr lang="en-US"/>
              <a:t>the student’s </a:t>
            </a:r>
            <a:r>
              <a:rPr lang="en-US" dirty="0"/>
              <a:t>name is a 6 digit number in parenthesis, that is </a:t>
            </a:r>
            <a:r>
              <a:rPr lang="en-US"/>
              <a:t>the student’s </a:t>
            </a:r>
            <a:r>
              <a:rPr lang="en-US" dirty="0"/>
              <a:t>SUNY ID.</a:t>
            </a:r>
          </a:p>
        </p:txBody>
      </p:sp>
      <p:sp>
        <p:nvSpPr>
          <p:cNvPr id="7" name="object 5"/>
          <p:cNvSpPr/>
          <p:nvPr/>
        </p:nvSpPr>
        <p:spPr>
          <a:xfrm>
            <a:off x="3945775" y="2160983"/>
            <a:ext cx="5464232" cy="3880379"/>
          </a:xfrm>
          <a:prstGeom prst="rect">
            <a:avLst/>
          </a:prstGeom>
          <a:blipFill>
            <a:blip r:embed="rId2" cstate="print"/>
            <a:stretch>
              <a:fillRect/>
            </a:stretch>
          </a:blipFill>
        </p:spPr>
        <p:txBody>
          <a:bodyPr wrap="square" lIns="0" tIns="0" rIns="0" bIns="0" rtlCol="0"/>
          <a:lstStyle/>
          <a:p>
            <a:endParaRPr/>
          </a:p>
        </p:txBody>
      </p:sp>
      <p:sp>
        <p:nvSpPr>
          <p:cNvPr id="10" name="object 4"/>
          <p:cNvSpPr/>
          <p:nvPr/>
        </p:nvSpPr>
        <p:spPr>
          <a:xfrm rot="17082340">
            <a:off x="5289390" y="4294415"/>
            <a:ext cx="914400" cy="1883252"/>
          </a:xfrm>
          <a:custGeom>
            <a:avLst/>
            <a:gdLst/>
            <a:ahLst/>
            <a:cxnLst/>
            <a:rect l="l" t="t" r="r" b="b"/>
            <a:pathLst>
              <a:path w="914400" h="1219200">
                <a:moveTo>
                  <a:pt x="685800" y="457200"/>
                </a:moveTo>
                <a:lnTo>
                  <a:pt x="228600" y="457200"/>
                </a:lnTo>
                <a:lnTo>
                  <a:pt x="228600" y="1219200"/>
                </a:lnTo>
                <a:lnTo>
                  <a:pt x="457200" y="990600"/>
                </a:lnTo>
                <a:lnTo>
                  <a:pt x="685800" y="990600"/>
                </a:lnTo>
                <a:lnTo>
                  <a:pt x="685800" y="457200"/>
                </a:lnTo>
                <a:close/>
              </a:path>
              <a:path w="914400" h="1219200">
                <a:moveTo>
                  <a:pt x="685800" y="990600"/>
                </a:moveTo>
                <a:lnTo>
                  <a:pt x="457200" y="990600"/>
                </a:lnTo>
                <a:lnTo>
                  <a:pt x="685800" y="1219200"/>
                </a:lnTo>
                <a:lnTo>
                  <a:pt x="685800" y="990600"/>
                </a:lnTo>
                <a:close/>
              </a:path>
              <a:path w="914400" h="1219200">
                <a:moveTo>
                  <a:pt x="457200" y="0"/>
                </a:moveTo>
                <a:lnTo>
                  <a:pt x="0" y="457200"/>
                </a:lnTo>
                <a:lnTo>
                  <a:pt x="914400" y="457200"/>
                </a:lnTo>
                <a:lnTo>
                  <a:pt x="457200" y="0"/>
                </a:lnTo>
                <a:close/>
              </a:path>
            </a:pathLst>
          </a:custGeom>
          <a:solidFill>
            <a:schemeClr val="accent1">
              <a:lumMod val="60000"/>
              <a:lumOff val="40000"/>
            </a:schemeClr>
          </a:solidFill>
          <a:ln>
            <a:noFill/>
          </a:ln>
        </p:spPr>
        <p:txBody>
          <a:bodyPr wrap="square" lIns="0" tIns="0" rIns="0" bIns="0" rtlCol="0"/>
          <a:lstStyle/>
          <a:p>
            <a:endParaRPr/>
          </a:p>
        </p:txBody>
      </p:sp>
      <p:sp>
        <p:nvSpPr>
          <p:cNvPr id="8" name="TextBox 7"/>
          <p:cNvSpPr txBox="1"/>
          <p:nvPr/>
        </p:nvSpPr>
        <p:spPr>
          <a:xfrm rot="853893">
            <a:off x="5406179" y="5075705"/>
            <a:ext cx="969423" cy="338554"/>
          </a:xfrm>
          <a:prstGeom prst="rect">
            <a:avLst/>
          </a:prstGeom>
          <a:noFill/>
        </p:spPr>
        <p:txBody>
          <a:bodyPr wrap="square" rtlCol="0">
            <a:spAutoFit/>
          </a:bodyPr>
          <a:lstStyle/>
          <a:p>
            <a:r>
              <a:rPr lang="en-US" sz="1600" dirty="0"/>
              <a:t>SUNY ID</a:t>
            </a:r>
          </a:p>
        </p:txBody>
      </p:sp>
    </p:spTree>
    <p:extLst>
      <p:ext uri="{BB962C8B-B14F-4D97-AF65-F5344CB8AC3E}">
        <p14:creationId xmlns:p14="http://schemas.microsoft.com/office/powerpoint/2010/main" val="3186151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3" name="Content Placeholder 2"/>
          <p:cNvSpPr>
            <a:spLocks noGrp="1"/>
          </p:cNvSpPr>
          <p:nvPr>
            <p:ph idx="1"/>
          </p:nvPr>
        </p:nvSpPr>
        <p:spPr/>
        <p:txBody>
          <a:bodyPr>
            <a:normAutofit/>
          </a:bodyPr>
          <a:lstStyle/>
          <a:p>
            <a:r>
              <a:rPr lang="en-US" sz="2000" dirty="0"/>
              <a:t>For questions or concerns please contact Jessica Haggett at:</a:t>
            </a:r>
          </a:p>
          <a:p>
            <a:pPr lvl="1"/>
            <a:r>
              <a:rPr lang="en-US" sz="2000" dirty="0">
                <a:solidFill>
                  <a:schemeClr val="accent1">
                    <a:lumMod val="75000"/>
                  </a:schemeClr>
                </a:solidFill>
                <a:hlinkClick r:id="rId2"/>
              </a:rPr>
              <a:t>haggetjl@potsdam.edu</a:t>
            </a:r>
            <a:endParaRPr lang="en-US" sz="2000" dirty="0">
              <a:solidFill>
                <a:schemeClr val="accent1">
                  <a:lumMod val="75000"/>
                </a:schemeClr>
              </a:solidFill>
            </a:endParaRPr>
          </a:p>
          <a:p>
            <a:pPr lvl="1"/>
            <a:r>
              <a:rPr lang="en-US" sz="2000" dirty="0"/>
              <a:t>315-267-2093</a:t>
            </a:r>
          </a:p>
          <a:p>
            <a:pPr lvl="1"/>
            <a:r>
              <a:rPr lang="en-US" sz="2000" dirty="0"/>
              <a:t>Raymond Hall 219</a:t>
            </a:r>
          </a:p>
        </p:txBody>
      </p:sp>
    </p:spTree>
    <p:extLst>
      <p:ext uri="{BB962C8B-B14F-4D97-AF65-F5344CB8AC3E}">
        <p14:creationId xmlns:p14="http://schemas.microsoft.com/office/powerpoint/2010/main" val="2467376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pc="-5" dirty="0"/>
              <a:t>Overview</a:t>
            </a:r>
            <a:r>
              <a:rPr lang="en-US" spc="-5" dirty="0"/>
              <a:t> </a:t>
            </a:r>
            <a:r>
              <a:rPr lang="en-US" b="1" dirty="0">
                <a:latin typeface="Calibri"/>
                <a:cs typeface="Calibri"/>
              </a:rPr>
              <a:t>of </a:t>
            </a:r>
            <a:r>
              <a:rPr lang="en-US" b="1" spc="-5" dirty="0">
                <a:latin typeface="Calibri"/>
                <a:cs typeface="Calibri"/>
              </a:rPr>
              <a:t>Time </a:t>
            </a:r>
            <a:r>
              <a:rPr lang="en-US" b="1" dirty="0">
                <a:latin typeface="Calibri"/>
                <a:cs typeface="Calibri"/>
              </a:rPr>
              <a:t>and </a:t>
            </a:r>
            <a:r>
              <a:rPr lang="en-US" b="1" spc="-10" dirty="0">
                <a:latin typeface="Calibri"/>
                <a:cs typeface="Calibri"/>
              </a:rPr>
              <a:t>Attendance </a:t>
            </a:r>
            <a:r>
              <a:rPr lang="en-US" b="1" spc="-15" dirty="0">
                <a:latin typeface="Calibri"/>
                <a:cs typeface="Calibri"/>
              </a:rPr>
              <a:t>System </a:t>
            </a:r>
            <a:r>
              <a:rPr lang="en-US" b="1" spc="-30" dirty="0">
                <a:latin typeface="Calibri"/>
                <a:cs typeface="Calibri"/>
              </a:rPr>
              <a:t>(TAS)  </a:t>
            </a:r>
            <a:r>
              <a:rPr lang="en-US" b="1" spc="-5" dirty="0">
                <a:latin typeface="Calibri"/>
                <a:cs typeface="Calibri"/>
              </a:rPr>
              <a:t>For Student</a:t>
            </a:r>
            <a:r>
              <a:rPr lang="en-US" b="1" spc="-114" dirty="0">
                <a:latin typeface="Calibri"/>
                <a:cs typeface="Calibri"/>
              </a:rPr>
              <a:t> </a:t>
            </a:r>
            <a:r>
              <a:rPr lang="en-US" b="1" spc="-5" dirty="0">
                <a:latin typeface="Calibri"/>
                <a:cs typeface="Calibri"/>
              </a:rPr>
              <a:t>Employees</a:t>
            </a:r>
            <a:endParaRPr lang="en-US" dirty="0"/>
          </a:p>
        </p:txBody>
      </p:sp>
      <p:sp>
        <p:nvSpPr>
          <p:cNvPr id="3" name="Content Placeholder 2"/>
          <p:cNvSpPr>
            <a:spLocks noGrp="1"/>
          </p:cNvSpPr>
          <p:nvPr>
            <p:ph idx="1"/>
          </p:nvPr>
        </p:nvSpPr>
        <p:spPr>
          <a:xfrm>
            <a:off x="677334" y="2327564"/>
            <a:ext cx="8596668" cy="4307839"/>
          </a:xfrm>
        </p:spPr>
        <p:txBody>
          <a:bodyPr>
            <a:noAutofit/>
          </a:bodyPr>
          <a:lstStyle/>
          <a:p>
            <a:r>
              <a:rPr lang="en-US" sz="2000" dirty="0"/>
              <a:t>Sign-in to SUNY HR Portal (</a:t>
            </a:r>
            <a:r>
              <a:rPr lang="en-US" sz="2000" dirty="0">
                <a:hlinkClick r:id="rId2"/>
              </a:rPr>
              <a:t>http://www.suny.edu/hrportal</a:t>
            </a:r>
            <a:r>
              <a:rPr lang="en-US" sz="2000" dirty="0"/>
              <a:t>), choosing Potsdam as your campus. Use existing campus User ID and password.</a:t>
            </a:r>
          </a:p>
          <a:p>
            <a:r>
              <a:rPr lang="en-US" sz="2000" dirty="0"/>
              <a:t>Choose Time and Attendance</a:t>
            </a:r>
          </a:p>
          <a:p>
            <a:r>
              <a:rPr lang="en-US" sz="2000" dirty="0"/>
              <a:t>Choose applicable role based on current employment, i.e. Work Study or Student Assistant</a:t>
            </a:r>
          </a:p>
          <a:p>
            <a:r>
              <a:rPr lang="en-US" sz="2000" dirty="0"/>
              <a:t>Select an Accrual Period (pay period)</a:t>
            </a:r>
          </a:p>
          <a:p>
            <a:r>
              <a:rPr lang="en-US" sz="2000" dirty="0"/>
              <a:t>Enter Time In and Time Out for each day worked, making sure to Save Time record each time.</a:t>
            </a:r>
          </a:p>
          <a:p>
            <a:r>
              <a:rPr lang="en-US" sz="2000" dirty="0"/>
              <a:t>Certify and Submit Time Record to your Supervisor only at the end of the pay period.</a:t>
            </a:r>
          </a:p>
          <a:p>
            <a:r>
              <a:rPr lang="en-US" sz="2000" dirty="0"/>
              <a:t>Sign-out of SUNY Browser (upper right hand corner)</a:t>
            </a:r>
          </a:p>
        </p:txBody>
      </p:sp>
    </p:spTree>
    <p:extLst>
      <p:ext uri="{BB962C8B-B14F-4D97-AF65-F5344CB8AC3E}">
        <p14:creationId xmlns:p14="http://schemas.microsoft.com/office/powerpoint/2010/main" val="342604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First Time System Sign-in Information</a:t>
            </a:r>
          </a:p>
        </p:txBody>
      </p:sp>
      <p:sp>
        <p:nvSpPr>
          <p:cNvPr id="3" name="Content Placeholder 2"/>
          <p:cNvSpPr>
            <a:spLocks noGrp="1"/>
          </p:cNvSpPr>
          <p:nvPr>
            <p:ph idx="1"/>
          </p:nvPr>
        </p:nvSpPr>
        <p:spPr>
          <a:xfrm>
            <a:off x="677334" y="1930401"/>
            <a:ext cx="8596668" cy="4110962"/>
          </a:xfrm>
        </p:spPr>
        <p:txBody>
          <a:bodyPr>
            <a:normAutofit/>
          </a:bodyPr>
          <a:lstStyle/>
          <a:p>
            <a:r>
              <a:rPr lang="en-US" sz="2800" dirty="0"/>
              <a:t>For security reasons your sign-in will be different the first time you enter into the Time and Attendance System. You will be asked for your SUNY ID (which is provided by your campus) and your date of birth (DD/MM/YYYY).</a:t>
            </a:r>
          </a:p>
          <a:p>
            <a:r>
              <a:rPr lang="en-US" sz="2800"/>
              <a:t>Once </a:t>
            </a:r>
            <a:r>
              <a:rPr lang="en-US" sz="2800" dirty="0"/>
              <a:t>you complete this security procedure, you will not need to verify your information going forward.</a:t>
            </a:r>
          </a:p>
        </p:txBody>
      </p:sp>
    </p:spTree>
    <p:extLst>
      <p:ext uri="{BB962C8B-B14F-4D97-AF65-F5344CB8AC3E}">
        <p14:creationId xmlns:p14="http://schemas.microsoft.com/office/powerpoint/2010/main" val="78815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4309"/>
            <a:ext cx="8596668" cy="1320800"/>
          </a:xfrm>
        </p:spPr>
        <p:txBody>
          <a:bodyPr>
            <a:normAutofit fontScale="90000"/>
          </a:bodyPr>
          <a:lstStyle/>
          <a:p>
            <a:pPr algn="ctr"/>
            <a:r>
              <a:rPr lang="en-US" dirty="0"/>
              <a:t>Sign in to SUNY at </a:t>
            </a:r>
            <a:r>
              <a:rPr lang="en-US" dirty="0">
                <a:hlinkClick r:id="rId2"/>
              </a:rPr>
              <a:t>http://www.suny.edu/hrportal</a:t>
            </a:r>
            <a:br>
              <a:rPr lang="en-US" dirty="0"/>
            </a:br>
            <a:endParaRPr lang="en-US" dirty="0"/>
          </a:p>
        </p:txBody>
      </p:sp>
      <p:sp>
        <p:nvSpPr>
          <p:cNvPr id="3" name="Content Placeholder 2"/>
          <p:cNvSpPr>
            <a:spLocks noGrp="1"/>
          </p:cNvSpPr>
          <p:nvPr>
            <p:ph idx="1"/>
          </p:nvPr>
        </p:nvSpPr>
        <p:spPr>
          <a:xfrm>
            <a:off x="677334" y="1930400"/>
            <a:ext cx="8596668" cy="3880773"/>
          </a:xfrm>
        </p:spPr>
        <p:txBody>
          <a:bodyPr>
            <a:normAutofit/>
          </a:bodyPr>
          <a:lstStyle/>
          <a:p>
            <a:r>
              <a:rPr lang="en-US" sz="2000" dirty="0"/>
              <a:t>As described in the previous slide, the screen will be slightly different your first time signing in, requesting your SUNY ID and DOB. That is a one time security occurrence. Going forward, your entry screen will look like this:</a:t>
            </a:r>
          </a:p>
          <a:p>
            <a:endParaRPr lang="en-US" sz="20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677786" y="3214254"/>
            <a:ext cx="5883529" cy="3424173"/>
          </a:xfrm>
          <a:prstGeom prst="rect">
            <a:avLst/>
          </a:prstGeom>
        </p:spPr>
      </p:pic>
      <p:sp>
        <p:nvSpPr>
          <p:cNvPr id="5" name="object 4"/>
          <p:cNvSpPr/>
          <p:nvPr/>
        </p:nvSpPr>
        <p:spPr>
          <a:xfrm>
            <a:off x="7427059" y="3972424"/>
            <a:ext cx="1981200" cy="1066800"/>
          </a:xfrm>
          <a:custGeom>
            <a:avLst/>
            <a:gdLst/>
            <a:ahLst/>
            <a:cxnLst/>
            <a:rect l="l" t="t" r="r" b="b"/>
            <a:pathLst>
              <a:path w="1981200" h="1066800">
                <a:moveTo>
                  <a:pt x="533400" y="0"/>
                </a:moveTo>
                <a:lnTo>
                  <a:pt x="0" y="533400"/>
                </a:lnTo>
                <a:lnTo>
                  <a:pt x="533400" y="1066800"/>
                </a:lnTo>
                <a:lnTo>
                  <a:pt x="533400" y="800100"/>
                </a:lnTo>
                <a:lnTo>
                  <a:pt x="1981200" y="800100"/>
                </a:lnTo>
                <a:lnTo>
                  <a:pt x="1714500" y="533400"/>
                </a:lnTo>
                <a:lnTo>
                  <a:pt x="1981200" y="266700"/>
                </a:lnTo>
                <a:lnTo>
                  <a:pt x="533400" y="266700"/>
                </a:lnTo>
                <a:lnTo>
                  <a:pt x="533400" y="0"/>
                </a:lnTo>
                <a:close/>
              </a:path>
            </a:pathLst>
          </a:custGeom>
          <a:solidFill>
            <a:schemeClr val="accent1">
              <a:lumMod val="40000"/>
              <a:lumOff val="60000"/>
            </a:schemeClr>
          </a:solidFill>
        </p:spPr>
        <p:txBody>
          <a:bodyPr wrap="square" lIns="0" tIns="0" rIns="0" bIns="0" rtlCol="0"/>
          <a:lstStyle/>
          <a:p>
            <a:endParaRPr/>
          </a:p>
        </p:txBody>
      </p:sp>
      <p:sp>
        <p:nvSpPr>
          <p:cNvPr id="6" name="TextBox 5"/>
          <p:cNvSpPr txBox="1"/>
          <p:nvPr/>
        </p:nvSpPr>
        <p:spPr>
          <a:xfrm>
            <a:off x="7963251" y="4290380"/>
            <a:ext cx="956306" cy="430887"/>
          </a:xfrm>
          <a:prstGeom prst="rect">
            <a:avLst/>
          </a:prstGeom>
          <a:noFill/>
        </p:spPr>
        <p:txBody>
          <a:bodyPr wrap="square" rtlCol="0">
            <a:spAutoFit/>
          </a:bodyPr>
          <a:lstStyle/>
          <a:p>
            <a:pPr algn="ctr"/>
            <a:r>
              <a:rPr lang="en-US" sz="1100" dirty="0"/>
              <a:t>USER ID and Password</a:t>
            </a:r>
          </a:p>
        </p:txBody>
      </p:sp>
    </p:spTree>
    <p:extLst>
      <p:ext uri="{BB962C8B-B14F-4D97-AF65-F5344CB8AC3E}">
        <p14:creationId xmlns:p14="http://schemas.microsoft.com/office/powerpoint/2010/main" val="214727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Once logged into TAS, the home page will be displayed. This includes employee information and employment roles. To begin using TAS, click on “Time and Attendance” tab.</a:t>
            </a:r>
          </a:p>
        </p:txBody>
      </p:sp>
      <p:sp>
        <p:nvSpPr>
          <p:cNvPr id="5" name="object 3"/>
          <p:cNvSpPr/>
          <p:nvPr/>
        </p:nvSpPr>
        <p:spPr>
          <a:xfrm>
            <a:off x="677334" y="1930400"/>
            <a:ext cx="8839200" cy="3952875"/>
          </a:xfrm>
          <a:prstGeom prst="rect">
            <a:avLst/>
          </a:prstGeom>
          <a:blipFill>
            <a:blip r:embed="rId2" cstate="print"/>
            <a:stretch>
              <a:fillRect/>
            </a:stretch>
          </a:blipFill>
        </p:spPr>
        <p:txBody>
          <a:bodyPr wrap="square" lIns="0" tIns="0" rIns="0" bIns="0" rtlCol="0"/>
          <a:lstStyle/>
          <a:p>
            <a:endParaRPr/>
          </a:p>
        </p:txBody>
      </p:sp>
      <p:sp>
        <p:nvSpPr>
          <p:cNvPr id="6" name="object 4"/>
          <p:cNvSpPr/>
          <p:nvPr/>
        </p:nvSpPr>
        <p:spPr>
          <a:xfrm rot="17082340">
            <a:off x="2116973" y="4849725"/>
            <a:ext cx="914400" cy="1219200"/>
          </a:xfrm>
          <a:custGeom>
            <a:avLst/>
            <a:gdLst/>
            <a:ahLst/>
            <a:cxnLst/>
            <a:rect l="l" t="t" r="r" b="b"/>
            <a:pathLst>
              <a:path w="914400" h="1219200">
                <a:moveTo>
                  <a:pt x="685800" y="457200"/>
                </a:moveTo>
                <a:lnTo>
                  <a:pt x="228600" y="457200"/>
                </a:lnTo>
                <a:lnTo>
                  <a:pt x="228600" y="1219200"/>
                </a:lnTo>
                <a:lnTo>
                  <a:pt x="457200" y="990600"/>
                </a:lnTo>
                <a:lnTo>
                  <a:pt x="685800" y="990600"/>
                </a:lnTo>
                <a:lnTo>
                  <a:pt x="685800" y="457200"/>
                </a:lnTo>
                <a:close/>
              </a:path>
              <a:path w="914400" h="1219200">
                <a:moveTo>
                  <a:pt x="685800" y="990600"/>
                </a:moveTo>
                <a:lnTo>
                  <a:pt x="457200" y="990600"/>
                </a:lnTo>
                <a:lnTo>
                  <a:pt x="685800" y="1219200"/>
                </a:lnTo>
                <a:lnTo>
                  <a:pt x="685800" y="990600"/>
                </a:lnTo>
                <a:close/>
              </a:path>
              <a:path w="914400" h="1219200">
                <a:moveTo>
                  <a:pt x="457200" y="0"/>
                </a:moveTo>
                <a:lnTo>
                  <a:pt x="0" y="457200"/>
                </a:lnTo>
                <a:lnTo>
                  <a:pt x="914400" y="457200"/>
                </a:lnTo>
                <a:lnTo>
                  <a:pt x="457200" y="0"/>
                </a:lnTo>
                <a:close/>
              </a:path>
            </a:pathLst>
          </a:custGeom>
          <a:solidFill>
            <a:schemeClr val="accent1">
              <a:lumMod val="60000"/>
              <a:lumOff val="40000"/>
            </a:schemeClr>
          </a:solidFill>
          <a:ln>
            <a:noFill/>
          </a:ln>
        </p:spPr>
        <p:txBody>
          <a:bodyPr wrap="square" lIns="0" tIns="0" rIns="0" bIns="0" rtlCol="0"/>
          <a:lstStyle/>
          <a:p>
            <a:endParaRPr/>
          </a:p>
        </p:txBody>
      </p:sp>
    </p:spTree>
    <p:extLst>
      <p:ext uri="{BB962C8B-B14F-4D97-AF65-F5344CB8AC3E}">
        <p14:creationId xmlns:p14="http://schemas.microsoft.com/office/powerpoint/2010/main" val="359613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5498"/>
          </a:xfrm>
        </p:spPr>
        <p:txBody>
          <a:bodyPr/>
          <a:lstStyle/>
          <a:p>
            <a:pPr algn="ctr"/>
            <a:r>
              <a:rPr lang="en-US" dirty="0"/>
              <a:t>Time Record:</a:t>
            </a:r>
          </a:p>
        </p:txBody>
      </p:sp>
      <p:sp>
        <p:nvSpPr>
          <p:cNvPr id="4" name="Content Placeholder 3"/>
          <p:cNvSpPr>
            <a:spLocks noGrp="1"/>
          </p:cNvSpPr>
          <p:nvPr>
            <p:ph sz="half" idx="2"/>
          </p:nvPr>
        </p:nvSpPr>
        <p:spPr>
          <a:xfrm>
            <a:off x="5089970" y="1305099"/>
            <a:ext cx="4184034" cy="4736264"/>
          </a:xfrm>
        </p:spPr>
        <p:txBody>
          <a:bodyPr>
            <a:normAutofit lnSpcReduction="10000"/>
          </a:bodyPr>
          <a:lstStyle/>
          <a:p>
            <a:pPr marL="184150" marR="91440" indent="-171450">
              <a:lnSpc>
                <a:spcPct val="90100"/>
              </a:lnSpc>
              <a:tabLst>
                <a:tab pos="241935" algn="l"/>
              </a:tabLst>
            </a:pPr>
            <a:r>
              <a:rPr lang="en-US" sz="1100" dirty="0">
                <a:latin typeface="Calibri"/>
                <a:cs typeface="Calibri"/>
              </a:rPr>
              <a:t>If you have </a:t>
            </a:r>
            <a:r>
              <a:rPr lang="en-US" sz="1100" spc="-5" dirty="0">
                <a:latin typeface="Calibri"/>
                <a:cs typeface="Calibri"/>
              </a:rPr>
              <a:t>multiple commitments, </a:t>
            </a:r>
            <a:r>
              <a:rPr lang="en-US" sz="1100" dirty="0">
                <a:latin typeface="Calibri"/>
                <a:cs typeface="Calibri"/>
              </a:rPr>
              <a:t>please </a:t>
            </a:r>
            <a:r>
              <a:rPr lang="en-US" sz="1100" spc="-5" dirty="0">
                <a:latin typeface="Calibri"/>
                <a:cs typeface="Calibri"/>
              </a:rPr>
              <a:t>select</a:t>
            </a:r>
            <a:r>
              <a:rPr lang="en-US" sz="1100" spc="-135" dirty="0">
                <a:latin typeface="Calibri"/>
                <a:cs typeface="Calibri"/>
              </a:rPr>
              <a:t> </a:t>
            </a:r>
            <a:r>
              <a:rPr lang="en-US" sz="1100" dirty="0">
                <a:latin typeface="Calibri"/>
                <a:cs typeface="Calibri"/>
              </a:rPr>
              <a:t>commitment  </a:t>
            </a:r>
            <a:r>
              <a:rPr lang="en-US" sz="1100" spc="-5" dirty="0">
                <a:latin typeface="Calibri"/>
                <a:cs typeface="Calibri"/>
              </a:rPr>
              <a:t>stack </a:t>
            </a:r>
            <a:r>
              <a:rPr lang="en-US" sz="1100" dirty="0">
                <a:latin typeface="Calibri"/>
                <a:cs typeface="Calibri"/>
              </a:rPr>
              <a:t>with appropriate department, supervisor and rate in  which you need to enter time</a:t>
            </a:r>
            <a:r>
              <a:rPr lang="en-US" sz="1100" spc="-150" dirty="0">
                <a:latin typeface="Calibri"/>
                <a:cs typeface="Calibri"/>
              </a:rPr>
              <a:t> </a:t>
            </a:r>
            <a:r>
              <a:rPr lang="en-US" sz="1100" dirty="0">
                <a:latin typeface="Calibri"/>
                <a:cs typeface="Calibri"/>
              </a:rPr>
              <a:t>worked.</a:t>
            </a:r>
          </a:p>
          <a:p>
            <a:pPr marL="184150" marR="231775" indent="-171450">
              <a:lnSpc>
                <a:spcPts val="1190"/>
              </a:lnSpc>
              <a:spcBef>
                <a:spcPts val="280"/>
              </a:spcBef>
              <a:tabLst>
                <a:tab pos="241935" algn="l"/>
              </a:tabLst>
            </a:pPr>
            <a:r>
              <a:rPr lang="en-US" sz="1100" spc="-5" dirty="0">
                <a:latin typeface="Calibri"/>
                <a:cs typeface="Calibri"/>
              </a:rPr>
              <a:t>Then select </a:t>
            </a:r>
            <a:r>
              <a:rPr lang="en-US" sz="1100" dirty="0">
                <a:latin typeface="Calibri"/>
                <a:cs typeface="Calibri"/>
              </a:rPr>
              <a:t>the “accrual period” in which you will</a:t>
            </a:r>
            <a:r>
              <a:rPr lang="en-US" sz="1100" spc="-165" dirty="0">
                <a:latin typeface="Calibri"/>
                <a:cs typeface="Calibri"/>
              </a:rPr>
              <a:t> </a:t>
            </a:r>
            <a:r>
              <a:rPr lang="en-US" sz="1100" spc="-5" dirty="0">
                <a:latin typeface="Calibri"/>
                <a:cs typeface="Calibri"/>
              </a:rPr>
              <a:t>be </a:t>
            </a:r>
            <a:r>
              <a:rPr lang="en-US" sz="1100" dirty="0">
                <a:latin typeface="Calibri"/>
                <a:cs typeface="Calibri"/>
              </a:rPr>
              <a:t>entering  your time for accrual period</a:t>
            </a:r>
            <a:r>
              <a:rPr lang="en-US" sz="1100" spc="-160" dirty="0">
                <a:latin typeface="Calibri"/>
                <a:cs typeface="Calibri"/>
              </a:rPr>
              <a:t> </a:t>
            </a:r>
            <a:r>
              <a:rPr lang="en-US" sz="1100" spc="-5" dirty="0">
                <a:latin typeface="Calibri"/>
                <a:cs typeface="Calibri"/>
              </a:rPr>
              <a:t>status:</a:t>
            </a:r>
            <a:endParaRPr lang="en-US" sz="1100" dirty="0">
              <a:latin typeface="Calibri"/>
              <a:cs typeface="Calibri"/>
            </a:endParaRPr>
          </a:p>
          <a:p>
            <a:pPr marL="641985" lvl="1" indent="-228600">
              <a:lnSpc>
                <a:spcPct val="100000"/>
              </a:lnSpc>
              <a:spcBef>
                <a:spcPts val="105"/>
              </a:spcBef>
              <a:buFont typeface="Arial"/>
              <a:buChar char="–"/>
              <a:tabLst>
                <a:tab pos="641985" algn="l"/>
                <a:tab pos="642620" algn="l"/>
              </a:tabLst>
            </a:pPr>
            <a:r>
              <a:rPr lang="en-US" sz="1000" spc="-5" dirty="0">
                <a:latin typeface="Calibri"/>
                <a:cs typeface="Calibri"/>
              </a:rPr>
              <a:t>New – new time</a:t>
            </a:r>
            <a:r>
              <a:rPr lang="en-US" sz="1000" spc="-50" dirty="0">
                <a:latin typeface="Calibri"/>
                <a:cs typeface="Calibri"/>
              </a:rPr>
              <a:t> </a:t>
            </a:r>
            <a:r>
              <a:rPr lang="en-US" sz="1000" spc="-5" dirty="0">
                <a:latin typeface="Calibri"/>
                <a:cs typeface="Calibri"/>
              </a:rPr>
              <a:t>record</a:t>
            </a:r>
            <a:endParaRPr lang="en-US" sz="1000" dirty="0">
              <a:latin typeface="Calibri"/>
              <a:cs typeface="Calibri"/>
            </a:endParaRPr>
          </a:p>
          <a:p>
            <a:pPr marL="641985" lvl="1" indent="-228600">
              <a:lnSpc>
                <a:spcPct val="100000"/>
              </a:lnSpc>
              <a:spcBef>
                <a:spcPts val="114"/>
              </a:spcBef>
              <a:buFont typeface="Arial"/>
              <a:buChar char="–"/>
              <a:tabLst>
                <a:tab pos="641985" algn="l"/>
                <a:tab pos="642620" algn="l"/>
              </a:tabLst>
            </a:pPr>
            <a:r>
              <a:rPr lang="en-US" sz="1000" spc="-5" dirty="0">
                <a:latin typeface="Calibri"/>
                <a:cs typeface="Calibri"/>
              </a:rPr>
              <a:t>Working – working on time</a:t>
            </a:r>
            <a:r>
              <a:rPr lang="en-US" sz="1000" spc="-40" dirty="0">
                <a:latin typeface="Calibri"/>
                <a:cs typeface="Calibri"/>
              </a:rPr>
              <a:t> </a:t>
            </a:r>
            <a:r>
              <a:rPr lang="en-US" sz="1000" spc="-5" dirty="0">
                <a:latin typeface="Calibri"/>
                <a:cs typeface="Calibri"/>
              </a:rPr>
              <a:t>record</a:t>
            </a:r>
            <a:endParaRPr lang="en-US" sz="1000" dirty="0">
              <a:latin typeface="Calibri"/>
              <a:cs typeface="Calibri"/>
            </a:endParaRPr>
          </a:p>
          <a:p>
            <a:pPr marL="641985" lvl="1" indent="-228600">
              <a:lnSpc>
                <a:spcPct val="100000"/>
              </a:lnSpc>
              <a:spcBef>
                <a:spcPts val="114"/>
              </a:spcBef>
              <a:buFont typeface="Arial"/>
              <a:buChar char="–"/>
              <a:tabLst>
                <a:tab pos="641985" algn="l"/>
                <a:tab pos="642620" algn="l"/>
              </a:tabLst>
            </a:pPr>
            <a:r>
              <a:rPr lang="en-US" sz="1000" spc="-5" dirty="0">
                <a:latin typeface="Calibri"/>
                <a:cs typeface="Calibri"/>
              </a:rPr>
              <a:t>Pending – submitted to supervisor and awaiting</a:t>
            </a:r>
            <a:r>
              <a:rPr lang="en-US" sz="1000" spc="20" dirty="0">
                <a:latin typeface="Calibri"/>
                <a:cs typeface="Calibri"/>
              </a:rPr>
              <a:t> </a:t>
            </a:r>
            <a:r>
              <a:rPr lang="en-US" sz="1000" spc="-5" dirty="0">
                <a:latin typeface="Calibri"/>
                <a:cs typeface="Calibri"/>
              </a:rPr>
              <a:t>action.</a:t>
            </a:r>
            <a:endParaRPr lang="en-US" sz="1000" dirty="0">
              <a:latin typeface="Calibri"/>
              <a:cs typeface="Calibri"/>
            </a:endParaRPr>
          </a:p>
          <a:p>
            <a:pPr marL="641985" lvl="1" indent="-228600">
              <a:lnSpc>
                <a:spcPct val="100000"/>
              </a:lnSpc>
              <a:spcBef>
                <a:spcPts val="120"/>
              </a:spcBef>
              <a:buFont typeface="Arial"/>
              <a:buChar char="–"/>
              <a:tabLst>
                <a:tab pos="641985" algn="l"/>
                <a:tab pos="642620" algn="l"/>
              </a:tabLst>
            </a:pPr>
            <a:r>
              <a:rPr lang="en-US" sz="1000" spc="-5" dirty="0">
                <a:latin typeface="Calibri"/>
                <a:cs typeface="Calibri"/>
              </a:rPr>
              <a:t>Approved – supervisor approved time</a:t>
            </a:r>
            <a:r>
              <a:rPr lang="en-US" sz="1000" spc="-25" dirty="0">
                <a:latin typeface="Calibri"/>
                <a:cs typeface="Calibri"/>
              </a:rPr>
              <a:t> </a:t>
            </a:r>
            <a:r>
              <a:rPr lang="en-US" sz="1000" spc="-5" dirty="0">
                <a:latin typeface="Calibri"/>
                <a:cs typeface="Calibri"/>
              </a:rPr>
              <a:t>record</a:t>
            </a:r>
            <a:endParaRPr lang="en-US" sz="1000" dirty="0">
              <a:latin typeface="Calibri"/>
              <a:cs typeface="Calibri"/>
            </a:endParaRPr>
          </a:p>
          <a:p>
            <a:pPr marL="641985" lvl="1" indent="-228600">
              <a:lnSpc>
                <a:spcPct val="100000"/>
              </a:lnSpc>
              <a:spcBef>
                <a:spcPts val="120"/>
              </a:spcBef>
              <a:buFont typeface="Arial"/>
              <a:buChar char="–"/>
              <a:tabLst>
                <a:tab pos="641985" algn="l"/>
                <a:tab pos="642620" algn="l"/>
              </a:tabLst>
            </a:pPr>
            <a:r>
              <a:rPr lang="en-US" sz="1000" spc="-5" dirty="0">
                <a:latin typeface="Calibri"/>
                <a:cs typeface="Calibri"/>
              </a:rPr>
              <a:t>Denied – supervisor denied time</a:t>
            </a:r>
            <a:r>
              <a:rPr lang="en-US" sz="1000" spc="-20" dirty="0">
                <a:latin typeface="Calibri"/>
                <a:cs typeface="Calibri"/>
              </a:rPr>
              <a:t> </a:t>
            </a:r>
            <a:r>
              <a:rPr lang="en-US" sz="1000" spc="-5" dirty="0">
                <a:latin typeface="Calibri"/>
                <a:cs typeface="Calibri"/>
              </a:rPr>
              <a:t>record</a:t>
            </a:r>
            <a:endParaRPr lang="en-US" sz="1000" dirty="0">
              <a:latin typeface="Calibri"/>
              <a:cs typeface="Calibri"/>
            </a:endParaRPr>
          </a:p>
          <a:p>
            <a:pPr marL="184150" marR="97790" indent="-171450">
              <a:lnSpc>
                <a:spcPts val="1190"/>
              </a:lnSpc>
              <a:spcBef>
                <a:spcPts val="270"/>
              </a:spcBef>
              <a:tabLst>
                <a:tab pos="241935" algn="l"/>
              </a:tabLst>
            </a:pPr>
            <a:r>
              <a:rPr lang="en-US" sz="1100" spc="-5" dirty="0">
                <a:latin typeface="Calibri"/>
                <a:cs typeface="Calibri"/>
              </a:rPr>
              <a:t>Enter </a:t>
            </a:r>
            <a:r>
              <a:rPr lang="en-US" sz="1100" dirty="0">
                <a:latin typeface="Calibri"/>
                <a:cs typeface="Calibri"/>
              </a:rPr>
              <a:t>the accurate time in/out per day, </a:t>
            </a:r>
            <a:r>
              <a:rPr lang="en-US" sz="1100" spc="-5" dirty="0">
                <a:latin typeface="Calibri"/>
                <a:cs typeface="Calibri"/>
              </a:rPr>
              <a:t>multiple </a:t>
            </a:r>
            <a:r>
              <a:rPr lang="en-US" sz="1100" dirty="0">
                <a:latin typeface="Calibri"/>
                <a:cs typeface="Calibri"/>
              </a:rPr>
              <a:t>times</a:t>
            </a:r>
            <a:r>
              <a:rPr lang="en-US" sz="1100" spc="-170" dirty="0">
                <a:latin typeface="Calibri"/>
                <a:cs typeface="Calibri"/>
              </a:rPr>
              <a:t> </a:t>
            </a:r>
            <a:r>
              <a:rPr lang="en-US" sz="1100" dirty="0">
                <a:latin typeface="Calibri"/>
                <a:cs typeface="Calibri"/>
              </a:rPr>
              <a:t>a </a:t>
            </a:r>
            <a:r>
              <a:rPr lang="en-US" sz="1100" spc="-5" dirty="0">
                <a:latin typeface="Calibri"/>
                <a:cs typeface="Calibri"/>
              </a:rPr>
              <a:t>day </a:t>
            </a:r>
            <a:r>
              <a:rPr lang="en-US" sz="1100" dirty="0">
                <a:latin typeface="Calibri"/>
                <a:cs typeface="Calibri"/>
              </a:rPr>
              <a:t>if  needed. Please enter “A” for AM and “P” for PM. </a:t>
            </a:r>
            <a:r>
              <a:rPr lang="en-US" sz="1100" spc="-5" dirty="0">
                <a:latin typeface="Calibri"/>
                <a:cs typeface="Calibri"/>
              </a:rPr>
              <a:t>Click </a:t>
            </a:r>
            <a:r>
              <a:rPr lang="en-US" sz="1100" dirty="0">
                <a:latin typeface="Calibri"/>
                <a:cs typeface="Calibri"/>
              </a:rPr>
              <a:t>on  </a:t>
            </a:r>
            <a:r>
              <a:rPr lang="en-US" sz="1100" spc="-5" dirty="0">
                <a:latin typeface="Calibri"/>
                <a:cs typeface="Calibri"/>
              </a:rPr>
              <a:t>Save </a:t>
            </a:r>
            <a:r>
              <a:rPr lang="en-US" sz="1100" dirty="0">
                <a:latin typeface="Calibri"/>
                <a:cs typeface="Calibri"/>
              </a:rPr>
              <a:t>Time Record after each</a:t>
            </a:r>
            <a:r>
              <a:rPr lang="en-US" sz="1100" spc="-125" dirty="0">
                <a:latin typeface="Calibri"/>
                <a:cs typeface="Calibri"/>
              </a:rPr>
              <a:t> </a:t>
            </a:r>
            <a:r>
              <a:rPr lang="en-US" sz="1100" dirty="0">
                <a:latin typeface="Calibri"/>
                <a:cs typeface="Calibri"/>
              </a:rPr>
              <a:t>entry.</a:t>
            </a:r>
          </a:p>
          <a:p>
            <a:pPr marL="184150" marR="316865" indent="-171450">
              <a:lnSpc>
                <a:spcPts val="1190"/>
              </a:lnSpc>
              <a:spcBef>
                <a:spcPts val="254"/>
              </a:spcBef>
              <a:tabLst>
                <a:tab pos="241935" algn="l"/>
              </a:tabLst>
            </a:pPr>
            <a:r>
              <a:rPr lang="en-US" sz="1100" spc="-5" dirty="0">
                <a:latin typeface="Calibri"/>
                <a:cs typeface="Calibri"/>
              </a:rPr>
              <a:t>Enter </a:t>
            </a:r>
            <a:r>
              <a:rPr lang="en-US" sz="1100" dirty="0">
                <a:latin typeface="Calibri"/>
                <a:cs typeface="Calibri"/>
              </a:rPr>
              <a:t>comments in the box indicated below if you wish to  </a:t>
            </a:r>
            <a:r>
              <a:rPr lang="en-US" sz="1100" spc="-5" dirty="0">
                <a:latin typeface="Calibri"/>
                <a:cs typeface="Calibri"/>
              </a:rPr>
              <a:t>submit </a:t>
            </a:r>
            <a:r>
              <a:rPr lang="en-US" sz="1100" dirty="0">
                <a:latin typeface="Calibri"/>
                <a:cs typeface="Calibri"/>
              </a:rPr>
              <a:t>comments</a:t>
            </a:r>
            <a:r>
              <a:rPr lang="en-US" sz="1100" spc="-180" dirty="0">
                <a:latin typeface="Calibri"/>
                <a:cs typeface="Calibri"/>
              </a:rPr>
              <a:t> </a:t>
            </a:r>
            <a:r>
              <a:rPr lang="en-US" sz="1100" dirty="0">
                <a:latin typeface="Calibri"/>
                <a:cs typeface="Calibri"/>
              </a:rPr>
              <a:t>to your </a:t>
            </a:r>
            <a:r>
              <a:rPr lang="en-US" sz="1100" spc="-5" dirty="0">
                <a:latin typeface="Calibri"/>
                <a:cs typeface="Calibri"/>
              </a:rPr>
              <a:t>supervisor </a:t>
            </a:r>
            <a:r>
              <a:rPr lang="en-US" sz="1100" dirty="0">
                <a:latin typeface="Calibri"/>
                <a:cs typeface="Calibri"/>
              </a:rPr>
              <a:t>on your time record.</a:t>
            </a:r>
          </a:p>
          <a:p>
            <a:pPr marL="184150" marR="5080" indent="-171450">
              <a:lnSpc>
                <a:spcPct val="90000"/>
              </a:lnSpc>
              <a:spcBef>
                <a:spcPts val="240"/>
              </a:spcBef>
              <a:tabLst>
                <a:tab pos="241935" algn="l"/>
              </a:tabLst>
            </a:pPr>
            <a:r>
              <a:rPr lang="en-US" sz="1100" spc="-5" dirty="0">
                <a:latin typeface="Calibri"/>
                <a:cs typeface="Calibri"/>
              </a:rPr>
              <a:t>Once</a:t>
            </a:r>
            <a:r>
              <a:rPr lang="en-US" sz="1100" spc="-25" dirty="0">
                <a:latin typeface="Calibri"/>
                <a:cs typeface="Calibri"/>
              </a:rPr>
              <a:t> </a:t>
            </a:r>
            <a:r>
              <a:rPr lang="en-US" sz="1100" dirty="0">
                <a:latin typeface="Calibri"/>
                <a:cs typeface="Calibri"/>
              </a:rPr>
              <a:t>your</a:t>
            </a:r>
            <a:r>
              <a:rPr lang="en-US" sz="1100" spc="-30" dirty="0">
                <a:latin typeface="Calibri"/>
                <a:cs typeface="Calibri"/>
              </a:rPr>
              <a:t> </a:t>
            </a:r>
            <a:r>
              <a:rPr lang="en-US" sz="1100" dirty="0">
                <a:latin typeface="Calibri"/>
                <a:cs typeface="Calibri"/>
              </a:rPr>
              <a:t>hours</a:t>
            </a:r>
            <a:r>
              <a:rPr lang="en-US" sz="1100" spc="-30" dirty="0">
                <a:latin typeface="Calibri"/>
                <a:cs typeface="Calibri"/>
              </a:rPr>
              <a:t> </a:t>
            </a:r>
            <a:r>
              <a:rPr lang="en-US" sz="1100" dirty="0">
                <a:latin typeface="Calibri"/>
                <a:cs typeface="Calibri"/>
              </a:rPr>
              <a:t>of</a:t>
            </a:r>
            <a:r>
              <a:rPr lang="en-US" sz="1100" spc="-15" dirty="0">
                <a:latin typeface="Calibri"/>
                <a:cs typeface="Calibri"/>
              </a:rPr>
              <a:t> </a:t>
            </a:r>
            <a:r>
              <a:rPr lang="en-US" sz="1100" dirty="0">
                <a:latin typeface="Calibri"/>
                <a:cs typeface="Calibri"/>
              </a:rPr>
              <a:t>obligation</a:t>
            </a:r>
            <a:r>
              <a:rPr lang="en-US" sz="1100" spc="-55" dirty="0">
                <a:latin typeface="Calibri"/>
                <a:cs typeface="Calibri"/>
              </a:rPr>
              <a:t> </a:t>
            </a:r>
            <a:r>
              <a:rPr lang="en-US" sz="1100" dirty="0">
                <a:latin typeface="Calibri"/>
                <a:cs typeface="Calibri"/>
              </a:rPr>
              <a:t>has</a:t>
            </a:r>
            <a:r>
              <a:rPr lang="en-US" sz="1100" spc="-15" dirty="0">
                <a:latin typeface="Calibri"/>
                <a:cs typeface="Calibri"/>
              </a:rPr>
              <a:t> </a:t>
            </a:r>
            <a:r>
              <a:rPr lang="en-US" sz="1100" dirty="0">
                <a:latin typeface="Calibri"/>
                <a:cs typeface="Calibri"/>
              </a:rPr>
              <a:t>been</a:t>
            </a:r>
            <a:r>
              <a:rPr lang="en-US" sz="1100" spc="-20" dirty="0">
                <a:latin typeface="Calibri"/>
                <a:cs typeface="Calibri"/>
              </a:rPr>
              <a:t> </a:t>
            </a:r>
            <a:r>
              <a:rPr lang="en-US" sz="1100" dirty="0">
                <a:latin typeface="Calibri"/>
                <a:cs typeface="Calibri"/>
              </a:rPr>
              <a:t>completed</a:t>
            </a:r>
            <a:r>
              <a:rPr lang="en-US" sz="1100" spc="-55" dirty="0">
                <a:latin typeface="Calibri"/>
                <a:cs typeface="Calibri"/>
              </a:rPr>
              <a:t> </a:t>
            </a:r>
            <a:r>
              <a:rPr lang="en-US" sz="1100" dirty="0">
                <a:latin typeface="Calibri"/>
                <a:cs typeface="Calibri"/>
              </a:rPr>
              <a:t>and</a:t>
            </a:r>
            <a:r>
              <a:rPr lang="en-US" sz="1100" spc="-20" dirty="0">
                <a:latin typeface="Calibri"/>
                <a:cs typeface="Calibri"/>
              </a:rPr>
              <a:t> </a:t>
            </a:r>
            <a:r>
              <a:rPr lang="en-US" sz="1100" dirty="0">
                <a:latin typeface="Calibri"/>
                <a:cs typeface="Calibri"/>
              </a:rPr>
              <a:t>entered  for the pay period, please check the box certifying the  </a:t>
            </a:r>
            <a:r>
              <a:rPr lang="en-US" sz="1100" spc="-5" dirty="0">
                <a:latin typeface="Calibri"/>
                <a:cs typeface="Calibri"/>
              </a:rPr>
              <a:t>information</a:t>
            </a:r>
            <a:r>
              <a:rPr lang="en-US" sz="1100" spc="-65" dirty="0">
                <a:latin typeface="Calibri"/>
                <a:cs typeface="Calibri"/>
              </a:rPr>
              <a:t> </a:t>
            </a:r>
            <a:r>
              <a:rPr lang="en-US" sz="1100" dirty="0">
                <a:latin typeface="Calibri"/>
                <a:cs typeface="Calibri"/>
              </a:rPr>
              <a:t>that</a:t>
            </a:r>
            <a:r>
              <a:rPr lang="en-US" sz="1100" spc="-25" dirty="0">
                <a:latin typeface="Calibri"/>
                <a:cs typeface="Calibri"/>
              </a:rPr>
              <a:t> </a:t>
            </a:r>
            <a:r>
              <a:rPr lang="en-US" sz="1100" dirty="0">
                <a:latin typeface="Calibri"/>
                <a:cs typeface="Calibri"/>
              </a:rPr>
              <a:t>has</a:t>
            </a:r>
            <a:r>
              <a:rPr lang="en-US" sz="1100" spc="-10" dirty="0">
                <a:latin typeface="Calibri"/>
                <a:cs typeface="Calibri"/>
              </a:rPr>
              <a:t> </a:t>
            </a:r>
            <a:r>
              <a:rPr lang="en-US" sz="1100" dirty="0">
                <a:latin typeface="Calibri"/>
                <a:cs typeface="Calibri"/>
              </a:rPr>
              <a:t>been</a:t>
            </a:r>
            <a:r>
              <a:rPr lang="en-US" sz="1100" spc="-5" dirty="0">
                <a:latin typeface="Calibri"/>
                <a:cs typeface="Calibri"/>
              </a:rPr>
              <a:t> </a:t>
            </a:r>
            <a:r>
              <a:rPr lang="en-US" sz="1100" dirty="0">
                <a:latin typeface="Calibri"/>
                <a:cs typeface="Calibri"/>
              </a:rPr>
              <a:t>entered</a:t>
            </a:r>
            <a:r>
              <a:rPr lang="en-US" sz="1100" spc="-25" dirty="0">
                <a:latin typeface="Calibri"/>
                <a:cs typeface="Calibri"/>
              </a:rPr>
              <a:t> </a:t>
            </a:r>
            <a:r>
              <a:rPr lang="en-US" sz="1100" dirty="0">
                <a:latin typeface="Calibri"/>
                <a:cs typeface="Calibri"/>
              </a:rPr>
              <a:t>is</a:t>
            </a:r>
            <a:r>
              <a:rPr lang="en-US" sz="1100" spc="-15" dirty="0">
                <a:latin typeface="Calibri"/>
                <a:cs typeface="Calibri"/>
              </a:rPr>
              <a:t> </a:t>
            </a:r>
            <a:r>
              <a:rPr lang="en-US" sz="1100" dirty="0">
                <a:latin typeface="Calibri"/>
                <a:cs typeface="Calibri"/>
              </a:rPr>
              <a:t>accurate</a:t>
            </a:r>
            <a:r>
              <a:rPr lang="en-US" sz="1100" spc="-20" dirty="0">
                <a:latin typeface="Calibri"/>
                <a:cs typeface="Calibri"/>
              </a:rPr>
              <a:t> </a:t>
            </a:r>
            <a:r>
              <a:rPr lang="en-US" sz="1100" dirty="0">
                <a:latin typeface="Calibri"/>
                <a:cs typeface="Calibri"/>
              </a:rPr>
              <a:t>and</a:t>
            </a:r>
            <a:r>
              <a:rPr lang="en-US" sz="1100" spc="-15" dirty="0">
                <a:latin typeface="Calibri"/>
                <a:cs typeface="Calibri"/>
              </a:rPr>
              <a:t> </a:t>
            </a:r>
            <a:r>
              <a:rPr lang="en-US" sz="1100" dirty="0">
                <a:latin typeface="Calibri"/>
                <a:cs typeface="Calibri"/>
              </a:rPr>
              <a:t>then</a:t>
            </a:r>
            <a:r>
              <a:rPr lang="en-US" sz="1100" spc="-15" dirty="0">
                <a:latin typeface="Calibri"/>
                <a:cs typeface="Calibri"/>
              </a:rPr>
              <a:t> </a:t>
            </a:r>
            <a:r>
              <a:rPr lang="en-US" sz="1100" dirty="0">
                <a:latin typeface="Calibri"/>
                <a:cs typeface="Calibri"/>
              </a:rPr>
              <a:t>click</a:t>
            </a:r>
            <a:r>
              <a:rPr lang="en-US" sz="1100" spc="-25" dirty="0">
                <a:latin typeface="Calibri"/>
                <a:cs typeface="Calibri"/>
              </a:rPr>
              <a:t> </a:t>
            </a:r>
            <a:r>
              <a:rPr lang="en-US" sz="1100" dirty="0">
                <a:latin typeface="Calibri"/>
                <a:cs typeface="Calibri"/>
              </a:rPr>
              <a:t>on  </a:t>
            </a:r>
            <a:r>
              <a:rPr lang="en-US" sz="1100" spc="-5" dirty="0">
                <a:latin typeface="Calibri"/>
                <a:cs typeface="Calibri"/>
              </a:rPr>
              <a:t>submit </a:t>
            </a:r>
            <a:r>
              <a:rPr lang="en-US" sz="1100" dirty="0">
                <a:latin typeface="Calibri"/>
                <a:cs typeface="Calibri"/>
              </a:rPr>
              <a:t>to </a:t>
            </a:r>
            <a:r>
              <a:rPr lang="en-US" sz="1100" spc="-5" dirty="0">
                <a:latin typeface="Calibri"/>
                <a:cs typeface="Calibri"/>
              </a:rPr>
              <a:t>supervisor. NOTE: </a:t>
            </a:r>
            <a:r>
              <a:rPr lang="en-US" sz="1100" dirty="0">
                <a:latin typeface="Calibri"/>
                <a:cs typeface="Calibri"/>
              </a:rPr>
              <a:t>You will receive the pop </a:t>
            </a:r>
            <a:r>
              <a:rPr lang="en-US" sz="1100" spc="-5" dirty="0">
                <a:latin typeface="Calibri"/>
                <a:cs typeface="Calibri"/>
              </a:rPr>
              <a:t>up  </a:t>
            </a:r>
            <a:r>
              <a:rPr lang="en-US" sz="1100" dirty="0">
                <a:latin typeface="Calibri"/>
                <a:cs typeface="Calibri"/>
              </a:rPr>
              <a:t>message if you </a:t>
            </a:r>
            <a:r>
              <a:rPr lang="en-US" sz="1100" spc="-5" dirty="0">
                <a:latin typeface="Calibri"/>
                <a:cs typeface="Calibri"/>
              </a:rPr>
              <a:t>navigate </a:t>
            </a:r>
            <a:r>
              <a:rPr lang="en-US" sz="1100" dirty="0">
                <a:latin typeface="Calibri"/>
                <a:cs typeface="Calibri"/>
              </a:rPr>
              <a:t>away </a:t>
            </a:r>
            <a:r>
              <a:rPr lang="en-US" sz="1100" spc="-5" dirty="0">
                <a:latin typeface="Calibri"/>
                <a:cs typeface="Calibri"/>
              </a:rPr>
              <a:t>from </a:t>
            </a:r>
            <a:r>
              <a:rPr lang="en-US" sz="1100" dirty="0">
                <a:latin typeface="Calibri"/>
                <a:cs typeface="Calibri"/>
              </a:rPr>
              <a:t>your time record </a:t>
            </a:r>
            <a:r>
              <a:rPr lang="en-US" sz="1100">
                <a:latin typeface="Calibri"/>
                <a:cs typeface="Calibri"/>
              </a:rPr>
              <a:t>in which </a:t>
            </a:r>
            <a:r>
              <a:rPr lang="en-US" sz="1100" spc="-5" dirty="0">
                <a:latin typeface="Calibri"/>
                <a:cs typeface="Calibri"/>
              </a:rPr>
              <a:t>changes </a:t>
            </a:r>
            <a:r>
              <a:rPr lang="en-US" sz="1100" dirty="0">
                <a:latin typeface="Calibri"/>
                <a:cs typeface="Calibri"/>
              </a:rPr>
              <a:t>were made and not </a:t>
            </a:r>
            <a:r>
              <a:rPr lang="en-US" sz="1100" spc="-5" dirty="0">
                <a:latin typeface="Calibri"/>
                <a:cs typeface="Calibri"/>
              </a:rPr>
              <a:t>saved </a:t>
            </a:r>
            <a:r>
              <a:rPr lang="en-US" sz="1100" dirty="0">
                <a:latin typeface="Calibri"/>
                <a:cs typeface="Calibri"/>
              </a:rPr>
              <a:t>or </a:t>
            </a:r>
            <a:r>
              <a:rPr lang="en-US" sz="1100" spc="-5" dirty="0">
                <a:latin typeface="Calibri"/>
                <a:cs typeface="Calibri"/>
              </a:rPr>
              <a:t>submitted </a:t>
            </a:r>
            <a:r>
              <a:rPr lang="en-US" sz="1100">
                <a:latin typeface="Calibri"/>
                <a:cs typeface="Calibri"/>
              </a:rPr>
              <a:t>to your </a:t>
            </a:r>
            <a:r>
              <a:rPr lang="en-US" sz="1100" spc="-5">
                <a:latin typeface="Calibri"/>
                <a:cs typeface="Calibri"/>
              </a:rPr>
              <a:t>supervisor.</a:t>
            </a:r>
            <a:endParaRPr lang="en-US" sz="1100" dirty="0">
              <a:latin typeface="Calibri"/>
              <a:cs typeface="Calibri"/>
            </a:endParaRPr>
          </a:p>
          <a:p>
            <a:pPr marL="184150" marR="60325" indent="-171450">
              <a:lnSpc>
                <a:spcPts val="1190"/>
              </a:lnSpc>
              <a:tabLst>
                <a:tab pos="241935" algn="l"/>
              </a:tabLst>
            </a:pPr>
            <a:r>
              <a:rPr lang="en-US" sz="1100" spc="-5" dirty="0">
                <a:latin typeface="Calibri"/>
                <a:cs typeface="Calibri"/>
              </a:rPr>
              <a:t>Once </a:t>
            </a:r>
            <a:r>
              <a:rPr lang="en-US" sz="1100" dirty="0">
                <a:latin typeface="Calibri"/>
                <a:cs typeface="Calibri"/>
              </a:rPr>
              <a:t>you have </a:t>
            </a:r>
            <a:r>
              <a:rPr lang="en-US" sz="1100" spc="-5" dirty="0">
                <a:latin typeface="Calibri"/>
                <a:cs typeface="Calibri"/>
              </a:rPr>
              <a:t>submitted </a:t>
            </a:r>
            <a:r>
              <a:rPr lang="en-US" sz="1100" dirty="0">
                <a:latin typeface="Calibri"/>
                <a:cs typeface="Calibri"/>
              </a:rPr>
              <a:t>your time record to your</a:t>
            </a:r>
            <a:r>
              <a:rPr lang="en-US" sz="1100" spc="-125" dirty="0">
                <a:latin typeface="Calibri"/>
                <a:cs typeface="Calibri"/>
              </a:rPr>
              <a:t> </a:t>
            </a:r>
            <a:r>
              <a:rPr lang="en-US" sz="1100" spc="-5" dirty="0">
                <a:latin typeface="Calibri"/>
                <a:cs typeface="Calibri"/>
              </a:rPr>
              <a:t>supervisor,  </a:t>
            </a:r>
            <a:r>
              <a:rPr lang="en-US" sz="1100" dirty="0">
                <a:latin typeface="Calibri"/>
                <a:cs typeface="Calibri"/>
              </a:rPr>
              <a:t>the </a:t>
            </a:r>
            <a:r>
              <a:rPr lang="en-US" sz="1100" spc="-5" dirty="0">
                <a:latin typeface="Calibri"/>
                <a:cs typeface="Calibri"/>
              </a:rPr>
              <a:t>status </a:t>
            </a:r>
            <a:r>
              <a:rPr lang="en-US" sz="1100" dirty="0">
                <a:latin typeface="Calibri"/>
                <a:cs typeface="Calibri"/>
              </a:rPr>
              <a:t>will </a:t>
            </a:r>
            <a:r>
              <a:rPr lang="en-US" sz="1100" spc="-5" dirty="0">
                <a:latin typeface="Calibri"/>
                <a:cs typeface="Calibri"/>
              </a:rPr>
              <a:t>change </a:t>
            </a:r>
            <a:r>
              <a:rPr lang="en-US" sz="1100" dirty="0">
                <a:latin typeface="Calibri"/>
                <a:cs typeface="Calibri"/>
              </a:rPr>
              <a:t>to </a:t>
            </a:r>
            <a:r>
              <a:rPr lang="en-US" sz="1100" spc="-5" dirty="0">
                <a:latin typeface="Calibri"/>
                <a:cs typeface="Calibri"/>
              </a:rPr>
              <a:t>pending until</a:t>
            </a:r>
            <a:r>
              <a:rPr lang="en-US" sz="1100" spc="-125" dirty="0">
                <a:latin typeface="Calibri"/>
                <a:cs typeface="Calibri"/>
              </a:rPr>
              <a:t> </a:t>
            </a:r>
            <a:r>
              <a:rPr lang="en-US" sz="1100" dirty="0">
                <a:latin typeface="Calibri"/>
                <a:cs typeface="Calibri"/>
              </a:rPr>
              <a:t>approved.</a:t>
            </a:r>
          </a:p>
          <a:p>
            <a:pPr marL="184150" marR="236854" indent="-171450">
              <a:lnSpc>
                <a:spcPts val="1190"/>
              </a:lnSpc>
              <a:spcBef>
                <a:spcPts val="260"/>
              </a:spcBef>
              <a:tabLst>
                <a:tab pos="241935" algn="l"/>
              </a:tabLst>
            </a:pPr>
            <a:r>
              <a:rPr lang="en-US" sz="1100" dirty="0">
                <a:latin typeface="Calibri"/>
                <a:cs typeface="Calibri"/>
              </a:rPr>
              <a:t>Total</a:t>
            </a:r>
            <a:r>
              <a:rPr lang="en-US" sz="1100" spc="-50" dirty="0">
                <a:latin typeface="Calibri"/>
                <a:cs typeface="Calibri"/>
              </a:rPr>
              <a:t> </a:t>
            </a:r>
            <a:r>
              <a:rPr lang="en-US" sz="1100" dirty="0">
                <a:latin typeface="Calibri"/>
                <a:cs typeface="Calibri"/>
              </a:rPr>
              <a:t>Hours</a:t>
            </a:r>
            <a:r>
              <a:rPr lang="en-US" sz="1100" spc="-20" dirty="0">
                <a:latin typeface="Calibri"/>
                <a:cs typeface="Calibri"/>
              </a:rPr>
              <a:t> </a:t>
            </a:r>
            <a:r>
              <a:rPr lang="en-US" sz="1100" dirty="0">
                <a:latin typeface="Calibri"/>
                <a:cs typeface="Calibri"/>
              </a:rPr>
              <a:t>– total</a:t>
            </a:r>
            <a:r>
              <a:rPr lang="en-US" sz="1100" spc="-55" dirty="0">
                <a:latin typeface="Calibri"/>
                <a:cs typeface="Calibri"/>
              </a:rPr>
              <a:t> </a:t>
            </a:r>
            <a:r>
              <a:rPr lang="en-US" sz="1100" spc="-5" dirty="0">
                <a:latin typeface="Calibri"/>
                <a:cs typeface="Calibri"/>
              </a:rPr>
              <a:t>number</a:t>
            </a:r>
            <a:r>
              <a:rPr lang="en-US" sz="1100" spc="-15" dirty="0">
                <a:latin typeface="Calibri"/>
                <a:cs typeface="Calibri"/>
              </a:rPr>
              <a:t> </a:t>
            </a:r>
            <a:r>
              <a:rPr lang="en-US" sz="1100" dirty="0">
                <a:latin typeface="Calibri"/>
                <a:cs typeface="Calibri"/>
              </a:rPr>
              <a:t>of</a:t>
            </a:r>
            <a:r>
              <a:rPr lang="en-US" sz="1100" spc="-15" dirty="0">
                <a:latin typeface="Calibri"/>
                <a:cs typeface="Calibri"/>
              </a:rPr>
              <a:t> </a:t>
            </a:r>
            <a:r>
              <a:rPr lang="en-US" sz="1100" dirty="0">
                <a:latin typeface="Calibri"/>
                <a:cs typeface="Calibri"/>
              </a:rPr>
              <a:t>hours</a:t>
            </a:r>
            <a:r>
              <a:rPr lang="en-US" sz="1100" spc="-30" dirty="0">
                <a:latin typeface="Calibri"/>
                <a:cs typeface="Calibri"/>
              </a:rPr>
              <a:t> </a:t>
            </a:r>
            <a:r>
              <a:rPr lang="en-US" sz="1100" dirty="0">
                <a:latin typeface="Calibri"/>
                <a:cs typeface="Calibri"/>
              </a:rPr>
              <a:t>entered</a:t>
            </a:r>
            <a:r>
              <a:rPr lang="en-US" sz="1100" spc="-20" dirty="0">
                <a:latin typeface="Calibri"/>
                <a:cs typeface="Calibri"/>
              </a:rPr>
              <a:t> </a:t>
            </a:r>
            <a:r>
              <a:rPr lang="en-US" sz="1100" dirty="0">
                <a:latin typeface="Calibri"/>
                <a:cs typeface="Calibri"/>
              </a:rPr>
              <a:t>within</a:t>
            </a:r>
            <a:r>
              <a:rPr lang="en-US" sz="1100" spc="-35" dirty="0">
                <a:latin typeface="Calibri"/>
                <a:cs typeface="Calibri"/>
              </a:rPr>
              <a:t> </a:t>
            </a:r>
            <a:r>
              <a:rPr lang="en-US" sz="1100" dirty="0">
                <a:latin typeface="Calibri"/>
                <a:cs typeface="Calibri"/>
              </a:rPr>
              <a:t>the</a:t>
            </a:r>
            <a:r>
              <a:rPr lang="en-US" sz="1100" spc="-15" dirty="0">
                <a:latin typeface="Calibri"/>
                <a:cs typeface="Calibri"/>
              </a:rPr>
              <a:t> </a:t>
            </a:r>
            <a:r>
              <a:rPr lang="en-US" sz="1100" dirty="0">
                <a:latin typeface="Calibri"/>
                <a:cs typeface="Calibri"/>
              </a:rPr>
              <a:t>pay  period.</a:t>
            </a:r>
          </a:p>
          <a:p>
            <a:pPr marL="184150" indent="-171450">
              <a:spcBef>
                <a:spcPts val="110"/>
              </a:spcBef>
              <a:tabLst>
                <a:tab pos="241935" algn="l"/>
              </a:tabLst>
            </a:pPr>
            <a:r>
              <a:rPr lang="en-US" sz="1100" dirty="0">
                <a:latin typeface="Calibri"/>
                <a:cs typeface="Calibri"/>
              </a:rPr>
              <a:t>PDF  Report -  Printable time</a:t>
            </a:r>
            <a:r>
              <a:rPr lang="en-US" sz="1100" spc="-175" dirty="0">
                <a:latin typeface="Calibri"/>
                <a:cs typeface="Calibri"/>
              </a:rPr>
              <a:t> </a:t>
            </a:r>
            <a:r>
              <a:rPr lang="en-US" sz="1100" dirty="0">
                <a:latin typeface="Calibri"/>
                <a:cs typeface="Calibri"/>
              </a:rPr>
              <a:t>record.</a:t>
            </a:r>
          </a:p>
          <a:p>
            <a:pPr marL="184150" marR="152400" indent="-171450">
              <a:lnSpc>
                <a:spcPts val="1190"/>
              </a:lnSpc>
              <a:spcBef>
                <a:spcPts val="275"/>
              </a:spcBef>
              <a:tabLst>
                <a:tab pos="241935" algn="l"/>
              </a:tabLst>
            </a:pPr>
            <a:r>
              <a:rPr lang="en-US" sz="1100" spc="-5" dirty="0">
                <a:latin typeface="Calibri"/>
                <a:cs typeface="Calibri"/>
              </a:rPr>
              <a:t>Audit</a:t>
            </a:r>
            <a:r>
              <a:rPr lang="en-US" sz="1100" spc="-25" dirty="0">
                <a:latin typeface="Calibri"/>
                <a:cs typeface="Calibri"/>
              </a:rPr>
              <a:t> </a:t>
            </a:r>
            <a:r>
              <a:rPr lang="en-US" sz="1100" dirty="0">
                <a:latin typeface="Calibri"/>
                <a:cs typeface="Calibri"/>
              </a:rPr>
              <a:t>Details</a:t>
            </a:r>
            <a:r>
              <a:rPr lang="en-US" sz="1100" spc="-35" dirty="0">
                <a:latin typeface="Calibri"/>
                <a:cs typeface="Calibri"/>
              </a:rPr>
              <a:t> </a:t>
            </a:r>
            <a:r>
              <a:rPr lang="en-US" sz="1100" dirty="0">
                <a:latin typeface="Calibri"/>
                <a:cs typeface="Calibri"/>
              </a:rPr>
              <a:t>of</a:t>
            </a:r>
            <a:r>
              <a:rPr lang="en-US" sz="1100" spc="-10" dirty="0">
                <a:latin typeface="Calibri"/>
                <a:cs typeface="Calibri"/>
              </a:rPr>
              <a:t> </a:t>
            </a:r>
            <a:r>
              <a:rPr lang="en-US" sz="1100" dirty="0">
                <a:latin typeface="Calibri"/>
                <a:cs typeface="Calibri"/>
              </a:rPr>
              <a:t>when</a:t>
            </a:r>
            <a:r>
              <a:rPr lang="en-US" sz="1100" spc="-15" dirty="0">
                <a:latin typeface="Calibri"/>
                <a:cs typeface="Calibri"/>
              </a:rPr>
              <a:t> </a:t>
            </a:r>
            <a:r>
              <a:rPr lang="en-US" sz="1100" dirty="0">
                <a:latin typeface="Calibri"/>
                <a:cs typeface="Calibri"/>
              </a:rPr>
              <a:t>time</a:t>
            </a:r>
            <a:r>
              <a:rPr lang="en-US" sz="1100" spc="-30" dirty="0">
                <a:latin typeface="Calibri"/>
                <a:cs typeface="Calibri"/>
              </a:rPr>
              <a:t> </a:t>
            </a:r>
            <a:r>
              <a:rPr lang="en-US" sz="1100" dirty="0">
                <a:latin typeface="Calibri"/>
                <a:cs typeface="Calibri"/>
              </a:rPr>
              <a:t>records</a:t>
            </a:r>
            <a:r>
              <a:rPr lang="en-US" sz="1100" spc="-25" dirty="0">
                <a:latin typeface="Calibri"/>
                <a:cs typeface="Calibri"/>
              </a:rPr>
              <a:t> </a:t>
            </a:r>
            <a:r>
              <a:rPr lang="en-US" sz="1100" dirty="0">
                <a:latin typeface="Calibri"/>
                <a:cs typeface="Calibri"/>
              </a:rPr>
              <a:t>have</a:t>
            </a:r>
            <a:r>
              <a:rPr lang="en-US" sz="1100" spc="-10" dirty="0">
                <a:latin typeface="Calibri"/>
                <a:cs typeface="Calibri"/>
              </a:rPr>
              <a:t> </a:t>
            </a:r>
            <a:r>
              <a:rPr lang="en-US" sz="1100" dirty="0">
                <a:latin typeface="Calibri"/>
                <a:cs typeface="Calibri"/>
              </a:rPr>
              <a:t>been</a:t>
            </a:r>
            <a:r>
              <a:rPr lang="en-US" sz="1100" spc="-5" dirty="0">
                <a:latin typeface="Calibri"/>
                <a:cs typeface="Calibri"/>
              </a:rPr>
              <a:t> submitted</a:t>
            </a:r>
            <a:r>
              <a:rPr lang="en-US" sz="1100" spc="-50" dirty="0">
                <a:latin typeface="Calibri"/>
                <a:cs typeface="Calibri"/>
              </a:rPr>
              <a:t> </a:t>
            </a:r>
            <a:r>
              <a:rPr lang="en-US" sz="1100" dirty="0">
                <a:latin typeface="Calibri"/>
                <a:cs typeface="Calibri"/>
              </a:rPr>
              <a:t>and  action has been</a:t>
            </a:r>
            <a:r>
              <a:rPr lang="en-US" sz="1100" spc="-150" dirty="0">
                <a:latin typeface="Calibri"/>
                <a:cs typeface="Calibri"/>
              </a:rPr>
              <a:t> </a:t>
            </a:r>
            <a:r>
              <a:rPr lang="en-US" sz="1100" dirty="0">
                <a:latin typeface="Calibri"/>
                <a:cs typeface="Calibri"/>
              </a:rPr>
              <a:t>taken.</a:t>
            </a:r>
          </a:p>
          <a:p>
            <a:endParaRPr lang="en-US" dirty="0"/>
          </a:p>
        </p:txBody>
      </p:sp>
      <p:sp>
        <p:nvSpPr>
          <p:cNvPr id="5" name="object 3"/>
          <p:cNvSpPr/>
          <p:nvPr/>
        </p:nvSpPr>
        <p:spPr>
          <a:xfrm>
            <a:off x="677331" y="1305098"/>
            <a:ext cx="4177301" cy="4876800"/>
          </a:xfrm>
          <a:prstGeom prst="rect">
            <a:avLst/>
          </a:prstGeom>
          <a:blipFill>
            <a:blip r:embed="rId2" cstate="print"/>
            <a:stretch>
              <a:fillRect/>
            </a:stretch>
          </a:blipFill>
        </p:spPr>
        <p:txBody>
          <a:bodyPr wrap="square" lIns="0" tIns="0" rIns="0" bIns="0" rtlCol="0"/>
          <a:lstStyle/>
          <a:p>
            <a:endParaRPr/>
          </a:p>
        </p:txBody>
      </p:sp>
      <p:sp>
        <p:nvSpPr>
          <p:cNvPr id="7" name="object 4"/>
          <p:cNvSpPr/>
          <p:nvPr/>
        </p:nvSpPr>
        <p:spPr>
          <a:xfrm rot="18196518">
            <a:off x="1678160" y="2717428"/>
            <a:ext cx="1214894" cy="1653319"/>
          </a:xfrm>
          <a:custGeom>
            <a:avLst/>
            <a:gdLst/>
            <a:ahLst/>
            <a:cxnLst/>
            <a:rect l="l" t="t" r="r" b="b"/>
            <a:pathLst>
              <a:path w="914400" h="1219200">
                <a:moveTo>
                  <a:pt x="685800" y="457200"/>
                </a:moveTo>
                <a:lnTo>
                  <a:pt x="228600" y="457200"/>
                </a:lnTo>
                <a:lnTo>
                  <a:pt x="228600" y="1219200"/>
                </a:lnTo>
                <a:lnTo>
                  <a:pt x="457200" y="990600"/>
                </a:lnTo>
                <a:lnTo>
                  <a:pt x="685800" y="990600"/>
                </a:lnTo>
                <a:lnTo>
                  <a:pt x="685800" y="457200"/>
                </a:lnTo>
                <a:close/>
              </a:path>
              <a:path w="914400" h="1219200">
                <a:moveTo>
                  <a:pt x="685800" y="990600"/>
                </a:moveTo>
                <a:lnTo>
                  <a:pt x="457200" y="990600"/>
                </a:lnTo>
                <a:lnTo>
                  <a:pt x="685800" y="1219200"/>
                </a:lnTo>
                <a:lnTo>
                  <a:pt x="685800" y="990600"/>
                </a:lnTo>
                <a:close/>
              </a:path>
              <a:path w="914400" h="1219200">
                <a:moveTo>
                  <a:pt x="457200" y="0"/>
                </a:moveTo>
                <a:lnTo>
                  <a:pt x="0" y="457200"/>
                </a:lnTo>
                <a:lnTo>
                  <a:pt x="914400" y="457200"/>
                </a:lnTo>
                <a:lnTo>
                  <a:pt x="457200" y="0"/>
                </a:lnTo>
                <a:close/>
              </a:path>
            </a:pathLst>
          </a:custGeom>
          <a:solidFill>
            <a:schemeClr val="accent1">
              <a:lumMod val="60000"/>
              <a:lumOff val="40000"/>
            </a:schemeClr>
          </a:solidFill>
          <a:ln>
            <a:noFill/>
          </a:ln>
        </p:spPr>
        <p:txBody>
          <a:bodyPr wrap="square" lIns="0" tIns="0" rIns="0" bIns="0" rtlCol="0"/>
          <a:lstStyle/>
          <a:p>
            <a:endParaRPr/>
          </a:p>
        </p:txBody>
      </p:sp>
      <p:sp>
        <p:nvSpPr>
          <p:cNvPr id="8" name="TextBox 7"/>
          <p:cNvSpPr txBox="1"/>
          <p:nvPr/>
        </p:nvSpPr>
        <p:spPr>
          <a:xfrm rot="18274021">
            <a:off x="2020396" y="2928812"/>
            <a:ext cx="572448" cy="1169551"/>
          </a:xfrm>
          <a:prstGeom prst="rect">
            <a:avLst/>
          </a:prstGeom>
          <a:noFill/>
        </p:spPr>
        <p:txBody>
          <a:bodyPr wrap="square" rtlCol="0">
            <a:spAutoFit/>
          </a:bodyPr>
          <a:lstStyle/>
          <a:p>
            <a:r>
              <a:rPr lang="en-US" sz="1000" dirty="0"/>
              <a:t>Enter Time In and Time Out in open fields.</a:t>
            </a:r>
          </a:p>
        </p:txBody>
      </p:sp>
      <p:sp>
        <p:nvSpPr>
          <p:cNvPr id="9" name="object 4"/>
          <p:cNvSpPr/>
          <p:nvPr/>
        </p:nvSpPr>
        <p:spPr>
          <a:xfrm rot="15658420">
            <a:off x="1824477" y="1965450"/>
            <a:ext cx="801056" cy="1011490"/>
          </a:xfrm>
          <a:custGeom>
            <a:avLst/>
            <a:gdLst/>
            <a:ahLst/>
            <a:cxnLst/>
            <a:rect l="l" t="t" r="r" b="b"/>
            <a:pathLst>
              <a:path w="914400" h="1219200">
                <a:moveTo>
                  <a:pt x="685800" y="457200"/>
                </a:moveTo>
                <a:lnTo>
                  <a:pt x="228600" y="457200"/>
                </a:lnTo>
                <a:lnTo>
                  <a:pt x="228600" y="1219200"/>
                </a:lnTo>
                <a:lnTo>
                  <a:pt x="457200" y="990600"/>
                </a:lnTo>
                <a:lnTo>
                  <a:pt x="685800" y="990600"/>
                </a:lnTo>
                <a:lnTo>
                  <a:pt x="685800" y="457200"/>
                </a:lnTo>
                <a:close/>
              </a:path>
              <a:path w="914400" h="1219200">
                <a:moveTo>
                  <a:pt x="685800" y="990600"/>
                </a:moveTo>
                <a:lnTo>
                  <a:pt x="457200" y="990600"/>
                </a:lnTo>
                <a:lnTo>
                  <a:pt x="685800" y="1219200"/>
                </a:lnTo>
                <a:lnTo>
                  <a:pt x="685800" y="990600"/>
                </a:lnTo>
                <a:close/>
              </a:path>
              <a:path w="914400" h="1219200">
                <a:moveTo>
                  <a:pt x="457200" y="0"/>
                </a:moveTo>
                <a:lnTo>
                  <a:pt x="0" y="457200"/>
                </a:lnTo>
                <a:lnTo>
                  <a:pt x="914400" y="457200"/>
                </a:lnTo>
                <a:lnTo>
                  <a:pt x="457200" y="0"/>
                </a:lnTo>
                <a:close/>
              </a:path>
            </a:pathLst>
          </a:custGeom>
          <a:solidFill>
            <a:schemeClr val="accent1">
              <a:lumMod val="60000"/>
              <a:lumOff val="40000"/>
            </a:schemeClr>
          </a:solidFill>
          <a:ln>
            <a:noFill/>
          </a:ln>
        </p:spPr>
        <p:txBody>
          <a:bodyPr wrap="square" lIns="0" tIns="0" rIns="0" bIns="0" rtlCol="0"/>
          <a:lstStyle/>
          <a:p>
            <a:endParaRPr/>
          </a:p>
        </p:txBody>
      </p:sp>
      <p:sp>
        <p:nvSpPr>
          <p:cNvPr id="10" name="TextBox 9"/>
          <p:cNvSpPr txBox="1"/>
          <p:nvPr/>
        </p:nvSpPr>
        <p:spPr>
          <a:xfrm rot="20793827">
            <a:off x="1752651" y="2143901"/>
            <a:ext cx="1107937" cy="461665"/>
          </a:xfrm>
          <a:prstGeom prst="rect">
            <a:avLst/>
          </a:prstGeom>
          <a:noFill/>
        </p:spPr>
        <p:txBody>
          <a:bodyPr wrap="square" rtlCol="0">
            <a:spAutoFit/>
          </a:bodyPr>
          <a:lstStyle/>
          <a:p>
            <a:endParaRPr lang="en-US" sz="800" dirty="0"/>
          </a:p>
          <a:p>
            <a:r>
              <a:rPr lang="en-US" sz="800" dirty="0"/>
              <a:t>Choose correct Accrual Period</a:t>
            </a:r>
          </a:p>
        </p:txBody>
      </p:sp>
    </p:spTree>
    <p:extLst>
      <p:ext uri="{BB962C8B-B14F-4D97-AF65-F5344CB8AC3E}">
        <p14:creationId xmlns:p14="http://schemas.microsoft.com/office/powerpoint/2010/main" val="367758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3811"/>
          </a:xfrm>
        </p:spPr>
        <p:txBody>
          <a:bodyPr/>
          <a:lstStyle/>
          <a:p>
            <a:pPr algn="ctr"/>
            <a:r>
              <a:rPr lang="en-US" dirty="0"/>
              <a:t>Warning/Error Messages within TAS:</a:t>
            </a:r>
          </a:p>
        </p:txBody>
      </p:sp>
      <p:sp>
        <p:nvSpPr>
          <p:cNvPr id="3" name="Content Placeholder 2"/>
          <p:cNvSpPr>
            <a:spLocks noGrp="1"/>
          </p:cNvSpPr>
          <p:nvPr>
            <p:ph idx="1"/>
          </p:nvPr>
        </p:nvSpPr>
        <p:spPr>
          <a:xfrm>
            <a:off x="677334" y="1313411"/>
            <a:ext cx="8596668" cy="4727951"/>
          </a:xfrm>
        </p:spPr>
        <p:txBody>
          <a:bodyPr>
            <a:normAutofit fontScale="92500" lnSpcReduction="20000"/>
          </a:bodyPr>
          <a:lstStyle/>
          <a:p>
            <a:pPr marL="12700">
              <a:lnSpc>
                <a:spcPct val="120000"/>
              </a:lnSpc>
              <a:spcBef>
                <a:spcPts val="0"/>
              </a:spcBef>
            </a:pPr>
            <a:r>
              <a:rPr lang="en-US" b="1" u="sng" spc="-10" dirty="0">
                <a:latin typeface="Calibri"/>
                <a:cs typeface="Calibri"/>
              </a:rPr>
              <a:t>Warning </a:t>
            </a:r>
            <a:r>
              <a:rPr lang="en-US" b="1" u="sng" dirty="0">
                <a:latin typeface="Calibri"/>
                <a:cs typeface="Calibri"/>
              </a:rPr>
              <a:t>&amp; </a:t>
            </a:r>
            <a:r>
              <a:rPr lang="en-US" b="1" u="sng" spc="-10" dirty="0">
                <a:latin typeface="Calibri"/>
                <a:cs typeface="Calibri"/>
              </a:rPr>
              <a:t>Error</a:t>
            </a:r>
            <a:r>
              <a:rPr lang="en-US" b="1" u="sng" spc="-45" dirty="0">
                <a:latin typeface="Calibri"/>
                <a:cs typeface="Calibri"/>
              </a:rPr>
              <a:t> </a:t>
            </a:r>
            <a:r>
              <a:rPr lang="en-US" b="1" u="sng" spc="-5" dirty="0">
                <a:latin typeface="Calibri"/>
                <a:cs typeface="Calibri"/>
              </a:rPr>
              <a:t>Messages:</a:t>
            </a:r>
            <a:endParaRPr lang="en-US" dirty="0">
              <a:latin typeface="Calibri"/>
              <a:cs typeface="Calibri"/>
            </a:endParaRPr>
          </a:p>
          <a:p>
            <a:pPr marL="412750" lvl="1">
              <a:lnSpc>
                <a:spcPct val="120000"/>
              </a:lnSpc>
              <a:spcBef>
                <a:spcPts val="0"/>
              </a:spcBef>
            </a:pPr>
            <a:r>
              <a:rPr lang="en-US" spc="-5" dirty="0">
                <a:latin typeface="Calibri"/>
                <a:cs typeface="Calibri"/>
              </a:rPr>
              <a:t>Warnings:</a:t>
            </a:r>
            <a:endParaRPr lang="en-US" dirty="0">
              <a:latin typeface="Calibri"/>
              <a:cs typeface="Calibri"/>
            </a:endParaRPr>
          </a:p>
          <a:p>
            <a:pPr marL="755650" lvl="1">
              <a:lnSpc>
                <a:spcPct val="120000"/>
              </a:lnSpc>
              <a:spcBef>
                <a:spcPts val="0"/>
              </a:spcBef>
              <a:buFont typeface="Arial"/>
              <a:buChar char="•"/>
              <a:tabLst>
                <a:tab pos="354965" algn="l"/>
                <a:tab pos="355600" algn="l"/>
              </a:tabLst>
            </a:pPr>
            <a:r>
              <a:rPr lang="en-US" spc="-35" dirty="0">
                <a:latin typeface="Calibri"/>
                <a:cs typeface="Calibri"/>
              </a:rPr>
              <a:t>Total </a:t>
            </a:r>
            <a:r>
              <a:rPr lang="en-US" spc="-5" dirty="0">
                <a:latin typeface="Calibri"/>
                <a:cs typeface="Calibri"/>
              </a:rPr>
              <a:t>work hours across </a:t>
            </a:r>
            <a:r>
              <a:rPr lang="en-US" dirty="0">
                <a:latin typeface="Calibri"/>
                <a:cs typeface="Calibri"/>
              </a:rPr>
              <a:t>duties </a:t>
            </a:r>
            <a:r>
              <a:rPr lang="en-US" spc="-15" dirty="0">
                <a:latin typeface="Calibri"/>
                <a:cs typeface="Calibri"/>
              </a:rPr>
              <a:t>exceed </a:t>
            </a:r>
            <a:r>
              <a:rPr lang="en-US" spc="-5" dirty="0">
                <a:latin typeface="Calibri"/>
                <a:cs typeface="Calibri"/>
              </a:rPr>
              <a:t>20</a:t>
            </a:r>
            <a:r>
              <a:rPr lang="en-US" spc="-60" dirty="0">
                <a:latin typeface="Calibri"/>
                <a:cs typeface="Calibri"/>
              </a:rPr>
              <a:t> </a:t>
            </a:r>
            <a:r>
              <a:rPr lang="en-US" spc="-5" dirty="0">
                <a:latin typeface="Calibri"/>
                <a:cs typeface="Calibri"/>
              </a:rPr>
              <a:t>hours for Work Study Students.</a:t>
            </a:r>
            <a:endParaRPr lang="en-US" dirty="0">
              <a:latin typeface="Calibri"/>
              <a:cs typeface="Calibri"/>
            </a:endParaRPr>
          </a:p>
          <a:p>
            <a:pPr marL="755650" lvl="1">
              <a:lnSpc>
                <a:spcPct val="120000"/>
              </a:lnSpc>
              <a:spcBef>
                <a:spcPts val="0"/>
              </a:spcBef>
              <a:buFont typeface="Arial"/>
              <a:buChar char="•"/>
              <a:tabLst>
                <a:tab pos="354965" algn="l"/>
                <a:tab pos="355600" algn="l"/>
              </a:tabLst>
            </a:pPr>
            <a:r>
              <a:rPr lang="en-US" spc="-35" dirty="0">
                <a:latin typeface="Calibri"/>
                <a:cs typeface="Calibri"/>
              </a:rPr>
              <a:t>Total </a:t>
            </a:r>
            <a:r>
              <a:rPr lang="en-US" spc="-5" dirty="0">
                <a:latin typeface="Calibri"/>
                <a:cs typeface="Calibri"/>
              </a:rPr>
              <a:t>work hours across </a:t>
            </a:r>
            <a:r>
              <a:rPr lang="en-US" dirty="0">
                <a:latin typeface="Calibri"/>
                <a:cs typeface="Calibri"/>
              </a:rPr>
              <a:t>duties </a:t>
            </a:r>
            <a:r>
              <a:rPr lang="en-US" spc="-15" dirty="0">
                <a:latin typeface="Calibri"/>
                <a:cs typeface="Calibri"/>
              </a:rPr>
              <a:t>exceed </a:t>
            </a:r>
            <a:r>
              <a:rPr lang="en-US" spc="-5" dirty="0">
                <a:latin typeface="Calibri"/>
                <a:cs typeface="Calibri"/>
              </a:rPr>
              <a:t>29</a:t>
            </a:r>
            <a:r>
              <a:rPr lang="en-US" spc="-60" dirty="0">
                <a:latin typeface="Calibri"/>
                <a:cs typeface="Calibri"/>
              </a:rPr>
              <a:t> </a:t>
            </a:r>
            <a:r>
              <a:rPr lang="en-US" spc="-5" dirty="0">
                <a:latin typeface="Calibri"/>
                <a:cs typeface="Calibri"/>
              </a:rPr>
              <a:t>hours for Student Assistants.</a:t>
            </a:r>
            <a:endParaRPr lang="en-US" dirty="0">
              <a:latin typeface="Calibri"/>
              <a:cs typeface="Calibri"/>
            </a:endParaRPr>
          </a:p>
          <a:p>
            <a:pPr marL="755650" lvl="1">
              <a:lnSpc>
                <a:spcPct val="120000"/>
              </a:lnSpc>
              <a:spcBef>
                <a:spcPts val="0"/>
              </a:spcBef>
              <a:buFont typeface="Arial"/>
              <a:buChar char="•"/>
              <a:tabLst>
                <a:tab pos="354965" algn="l"/>
                <a:tab pos="355600" algn="l"/>
              </a:tabLst>
            </a:pPr>
            <a:r>
              <a:rPr lang="en-US" dirty="0">
                <a:latin typeface="Calibri"/>
                <a:cs typeface="Calibri"/>
              </a:rPr>
              <a:t>A </a:t>
            </a:r>
            <a:r>
              <a:rPr lang="en-US" spc="-5" dirty="0">
                <a:latin typeface="Calibri"/>
                <a:cs typeface="Calibri"/>
              </a:rPr>
              <a:t>break </a:t>
            </a:r>
            <a:r>
              <a:rPr lang="en-US" dirty="0">
                <a:latin typeface="Calibri"/>
                <a:cs typeface="Calibri"/>
              </a:rPr>
              <a:t>in </a:t>
            </a:r>
            <a:r>
              <a:rPr lang="en-US" spc="-5" dirty="0">
                <a:latin typeface="Calibri"/>
                <a:cs typeface="Calibri"/>
              </a:rPr>
              <a:t>work hours </a:t>
            </a:r>
            <a:r>
              <a:rPr lang="en-US" dirty="0">
                <a:latin typeface="Calibri"/>
                <a:cs typeface="Calibri"/>
              </a:rPr>
              <a:t>is </a:t>
            </a:r>
            <a:r>
              <a:rPr lang="en-US" spc="-10" dirty="0">
                <a:latin typeface="Calibri"/>
                <a:cs typeface="Calibri"/>
              </a:rPr>
              <a:t>required </a:t>
            </a:r>
            <a:r>
              <a:rPr lang="en-US" dirty="0">
                <a:latin typeface="Calibri"/>
                <a:cs typeface="Calibri"/>
              </a:rPr>
              <a:t>if a </a:t>
            </a:r>
            <a:r>
              <a:rPr lang="en-US" spc="-5" dirty="0">
                <a:latin typeface="Calibri"/>
                <a:cs typeface="Calibri"/>
              </a:rPr>
              <a:t>work </a:t>
            </a:r>
            <a:r>
              <a:rPr lang="en-US" spc="-10" dirty="0">
                <a:latin typeface="Calibri"/>
                <a:cs typeface="Calibri"/>
              </a:rPr>
              <a:t>day </a:t>
            </a:r>
            <a:r>
              <a:rPr lang="en-US" dirty="0">
                <a:latin typeface="Calibri"/>
                <a:cs typeface="Calibri"/>
              </a:rPr>
              <a:t>is </a:t>
            </a:r>
            <a:r>
              <a:rPr lang="en-US" spc="-5" dirty="0">
                <a:latin typeface="Calibri"/>
                <a:cs typeface="Calibri"/>
              </a:rPr>
              <a:t>longer </a:t>
            </a:r>
            <a:r>
              <a:rPr lang="en-US" dirty="0">
                <a:latin typeface="Calibri"/>
                <a:cs typeface="Calibri"/>
              </a:rPr>
              <a:t>than 6 </a:t>
            </a:r>
            <a:r>
              <a:rPr lang="en-US" spc="-5" dirty="0">
                <a:latin typeface="Calibri"/>
                <a:cs typeface="Calibri"/>
              </a:rPr>
              <a:t>hours</a:t>
            </a:r>
            <a:r>
              <a:rPr lang="en-US" spc="-50" dirty="0">
                <a:latin typeface="Calibri"/>
                <a:cs typeface="Calibri"/>
              </a:rPr>
              <a:t> </a:t>
            </a:r>
            <a:r>
              <a:rPr lang="en-US" spc="-15" dirty="0">
                <a:latin typeface="Calibri"/>
                <a:cs typeface="Calibri"/>
              </a:rPr>
              <a:t>continuously.</a:t>
            </a:r>
            <a:endParaRPr lang="en-US" dirty="0">
              <a:latin typeface="Calibri"/>
              <a:cs typeface="Calibri"/>
            </a:endParaRPr>
          </a:p>
          <a:p>
            <a:pPr marL="755650" lvl="1">
              <a:lnSpc>
                <a:spcPct val="120000"/>
              </a:lnSpc>
              <a:spcBef>
                <a:spcPts val="0"/>
              </a:spcBef>
              <a:buFont typeface="Arial"/>
              <a:buChar char="•"/>
              <a:tabLst>
                <a:tab pos="354965" algn="l"/>
                <a:tab pos="355600" algn="l"/>
              </a:tabLst>
            </a:pPr>
            <a:r>
              <a:rPr lang="en-US" spc="-40" dirty="0">
                <a:latin typeface="Calibri"/>
                <a:cs typeface="Calibri"/>
              </a:rPr>
              <a:t>You </a:t>
            </a:r>
            <a:r>
              <a:rPr lang="en-US" spc="-15" dirty="0">
                <a:latin typeface="Calibri"/>
                <a:cs typeface="Calibri"/>
              </a:rPr>
              <a:t>have </a:t>
            </a:r>
            <a:r>
              <a:rPr lang="en-US" spc="-10" dirty="0">
                <a:latin typeface="Calibri"/>
                <a:cs typeface="Calibri"/>
              </a:rPr>
              <a:t>entered </a:t>
            </a:r>
            <a:r>
              <a:rPr lang="en-US" spc="-5" dirty="0">
                <a:latin typeface="Calibri"/>
                <a:cs typeface="Calibri"/>
              </a:rPr>
              <a:t>only </a:t>
            </a:r>
            <a:r>
              <a:rPr lang="en-US" dirty="0">
                <a:latin typeface="Calibri"/>
                <a:cs typeface="Calibri"/>
              </a:rPr>
              <a:t>time in </a:t>
            </a:r>
            <a:r>
              <a:rPr lang="en-US" spc="-20" dirty="0">
                <a:latin typeface="Calibri"/>
                <a:cs typeface="Calibri"/>
              </a:rPr>
              <a:t>for </a:t>
            </a:r>
            <a:r>
              <a:rPr lang="en-US" spc="-5" dirty="0">
                <a:latin typeface="Calibri"/>
                <a:cs typeface="Calibri"/>
              </a:rPr>
              <a:t>one or more work period(s). </a:t>
            </a:r>
            <a:r>
              <a:rPr lang="en-US" dirty="0">
                <a:latin typeface="Calibri"/>
                <a:cs typeface="Calibri"/>
              </a:rPr>
              <a:t>Please </a:t>
            </a:r>
            <a:r>
              <a:rPr lang="en-US" spc="-10" dirty="0">
                <a:latin typeface="Calibri"/>
                <a:cs typeface="Calibri"/>
              </a:rPr>
              <a:t>enter </a:t>
            </a:r>
            <a:r>
              <a:rPr lang="en-US" spc="-5" dirty="0">
                <a:latin typeface="Calibri"/>
                <a:cs typeface="Calibri"/>
              </a:rPr>
              <a:t>corresponding </a:t>
            </a:r>
            <a:r>
              <a:rPr lang="en-US" dirty="0">
                <a:latin typeface="Calibri"/>
                <a:cs typeface="Calibri"/>
              </a:rPr>
              <a:t>time</a:t>
            </a:r>
            <a:r>
              <a:rPr lang="en-US" spc="35" dirty="0">
                <a:latin typeface="Calibri"/>
                <a:cs typeface="Calibri"/>
              </a:rPr>
              <a:t> </a:t>
            </a:r>
            <a:r>
              <a:rPr lang="en-US" spc="-5" dirty="0">
                <a:latin typeface="Calibri"/>
                <a:cs typeface="Calibri"/>
              </a:rPr>
              <a:t>out</a:t>
            </a:r>
            <a:endParaRPr lang="en-US" dirty="0">
              <a:latin typeface="Calibri"/>
              <a:cs typeface="Calibri"/>
            </a:endParaRPr>
          </a:p>
          <a:p>
            <a:pPr marL="469900" lvl="1" indent="0">
              <a:lnSpc>
                <a:spcPct val="120000"/>
              </a:lnSpc>
              <a:spcBef>
                <a:spcPts val="0"/>
              </a:spcBef>
              <a:buNone/>
            </a:pPr>
            <a:r>
              <a:rPr lang="en-US" spc="-15" dirty="0">
                <a:latin typeface="Calibri"/>
                <a:cs typeface="Calibri"/>
              </a:rPr>
              <a:t>          before </a:t>
            </a:r>
            <a:r>
              <a:rPr lang="en-US" spc="-5" dirty="0">
                <a:latin typeface="Calibri"/>
                <a:cs typeface="Calibri"/>
              </a:rPr>
              <a:t>submitting </a:t>
            </a:r>
            <a:r>
              <a:rPr lang="en-US" dirty="0">
                <a:latin typeface="Calibri"/>
                <a:cs typeface="Calibri"/>
              </a:rPr>
              <a:t>the time</a:t>
            </a:r>
            <a:r>
              <a:rPr lang="en-US" spc="-70" dirty="0">
                <a:latin typeface="Calibri"/>
                <a:cs typeface="Calibri"/>
              </a:rPr>
              <a:t> </a:t>
            </a:r>
            <a:r>
              <a:rPr lang="en-US" spc="-5" dirty="0">
                <a:latin typeface="Calibri"/>
                <a:cs typeface="Calibri"/>
              </a:rPr>
              <a:t>sheet.</a:t>
            </a:r>
            <a:endParaRPr lang="en-US" dirty="0">
              <a:latin typeface="Calibri"/>
              <a:cs typeface="Calibri"/>
            </a:endParaRPr>
          </a:p>
          <a:p>
            <a:pPr marL="755650" marR="43180" lvl="1">
              <a:lnSpc>
                <a:spcPct val="120000"/>
              </a:lnSpc>
              <a:spcBef>
                <a:spcPts val="0"/>
              </a:spcBef>
              <a:buFont typeface="Arial"/>
              <a:buChar char="•"/>
              <a:tabLst>
                <a:tab pos="354965" algn="l"/>
                <a:tab pos="355600" algn="l"/>
              </a:tabLst>
            </a:pPr>
            <a:r>
              <a:rPr lang="en-US" spc="-40" dirty="0">
                <a:latin typeface="Calibri"/>
                <a:cs typeface="Calibri"/>
              </a:rPr>
              <a:t>You </a:t>
            </a:r>
            <a:r>
              <a:rPr lang="en-US" spc="-5" dirty="0">
                <a:latin typeface="Calibri"/>
                <a:cs typeface="Calibri"/>
              </a:rPr>
              <a:t>cannot </a:t>
            </a:r>
            <a:r>
              <a:rPr lang="en-US" spc="-10" dirty="0">
                <a:latin typeface="Calibri"/>
                <a:cs typeface="Calibri"/>
              </a:rPr>
              <a:t>approve </a:t>
            </a:r>
            <a:r>
              <a:rPr lang="en-US" dirty="0">
                <a:latin typeface="Calibri"/>
                <a:cs typeface="Calibri"/>
              </a:rPr>
              <a:t>an </a:t>
            </a:r>
            <a:r>
              <a:rPr lang="en-US" spc="-5" dirty="0">
                <a:latin typeface="Calibri"/>
                <a:cs typeface="Calibri"/>
              </a:rPr>
              <a:t>incomplete timesheet. </a:t>
            </a:r>
            <a:r>
              <a:rPr lang="en-US" dirty="0">
                <a:latin typeface="Calibri"/>
                <a:cs typeface="Calibri"/>
              </a:rPr>
              <a:t>In </a:t>
            </a:r>
            <a:r>
              <a:rPr lang="en-US" spc="-5" dirty="0">
                <a:latin typeface="Calibri"/>
                <a:cs typeface="Calibri"/>
              </a:rPr>
              <a:t>one or more of </a:t>
            </a:r>
            <a:r>
              <a:rPr lang="en-US" dirty="0">
                <a:latin typeface="Calibri"/>
                <a:cs typeface="Calibri"/>
              </a:rPr>
              <a:t>the </a:t>
            </a:r>
            <a:r>
              <a:rPr lang="en-US" spc="-5" dirty="0">
                <a:latin typeface="Calibri"/>
                <a:cs typeface="Calibri"/>
              </a:rPr>
              <a:t>work period(s), only </a:t>
            </a:r>
            <a:r>
              <a:rPr lang="en-US" spc="5" dirty="0">
                <a:latin typeface="Calibri"/>
                <a:cs typeface="Calibri"/>
              </a:rPr>
              <a:t>time-in </a:t>
            </a:r>
            <a:r>
              <a:rPr lang="en-US" dirty="0">
                <a:latin typeface="Calibri"/>
                <a:cs typeface="Calibri"/>
              </a:rPr>
              <a:t>is  </a:t>
            </a:r>
            <a:r>
              <a:rPr lang="en-US" spc="-10" dirty="0">
                <a:latin typeface="Calibri"/>
                <a:cs typeface="Calibri"/>
              </a:rPr>
              <a:t>entered </a:t>
            </a:r>
            <a:r>
              <a:rPr lang="en-US" spc="-15" dirty="0">
                <a:latin typeface="Calibri"/>
                <a:cs typeface="Calibri"/>
              </a:rPr>
              <a:t>(for </a:t>
            </a:r>
            <a:r>
              <a:rPr lang="en-US" spc="-5" dirty="0">
                <a:latin typeface="Calibri"/>
                <a:cs typeface="Calibri"/>
              </a:rPr>
              <a:t>supervisor </a:t>
            </a:r>
            <a:r>
              <a:rPr lang="en-US" dirty="0">
                <a:latin typeface="Calibri"/>
                <a:cs typeface="Calibri"/>
              </a:rPr>
              <a:t>only).</a:t>
            </a:r>
          </a:p>
          <a:p>
            <a:pPr marL="755650" lvl="1">
              <a:lnSpc>
                <a:spcPct val="120000"/>
              </a:lnSpc>
              <a:spcBef>
                <a:spcPts val="0"/>
              </a:spcBef>
              <a:buFont typeface="Arial"/>
              <a:buChar char="•"/>
              <a:tabLst>
                <a:tab pos="354965" algn="l"/>
                <a:tab pos="355600" algn="l"/>
              </a:tabLst>
            </a:pPr>
            <a:r>
              <a:rPr lang="en-US" spc="-40" dirty="0">
                <a:latin typeface="Calibri"/>
                <a:cs typeface="Calibri"/>
              </a:rPr>
              <a:t>You </a:t>
            </a:r>
            <a:r>
              <a:rPr lang="en-US" spc="-5" dirty="0">
                <a:latin typeface="Calibri"/>
                <a:cs typeface="Calibri"/>
              </a:rPr>
              <a:t>cannot </a:t>
            </a:r>
            <a:r>
              <a:rPr lang="en-US" spc="-10" dirty="0">
                <a:latin typeface="Calibri"/>
                <a:cs typeface="Calibri"/>
              </a:rPr>
              <a:t>approve </a:t>
            </a:r>
            <a:r>
              <a:rPr lang="en-US" spc="-5" dirty="0">
                <a:latin typeface="Calibri"/>
                <a:cs typeface="Calibri"/>
              </a:rPr>
              <a:t>or </a:t>
            </a:r>
            <a:r>
              <a:rPr lang="en-US" spc="-10" dirty="0">
                <a:latin typeface="Calibri"/>
                <a:cs typeface="Calibri"/>
              </a:rPr>
              <a:t>deny </a:t>
            </a:r>
            <a:r>
              <a:rPr lang="en-US" dirty="0">
                <a:latin typeface="Calibri"/>
                <a:cs typeface="Calibri"/>
              </a:rPr>
              <a:t>an </a:t>
            </a:r>
            <a:r>
              <a:rPr lang="en-US" spc="-5" dirty="0">
                <a:latin typeface="Calibri"/>
                <a:cs typeface="Calibri"/>
              </a:rPr>
              <a:t>empty timesheet </a:t>
            </a:r>
            <a:r>
              <a:rPr lang="en-US" spc="-15" dirty="0">
                <a:latin typeface="Calibri"/>
                <a:cs typeface="Calibri"/>
              </a:rPr>
              <a:t>(for </a:t>
            </a:r>
            <a:r>
              <a:rPr lang="en-US" spc="-5" dirty="0">
                <a:latin typeface="Calibri"/>
                <a:cs typeface="Calibri"/>
              </a:rPr>
              <a:t>supervisor</a:t>
            </a:r>
            <a:r>
              <a:rPr lang="en-US" spc="60" dirty="0">
                <a:latin typeface="Calibri"/>
                <a:cs typeface="Calibri"/>
              </a:rPr>
              <a:t> </a:t>
            </a:r>
            <a:r>
              <a:rPr lang="en-US" dirty="0">
                <a:latin typeface="Calibri"/>
                <a:cs typeface="Calibri"/>
              </a:rPr>
              <a:t>only).</a:t>
            </a:r>
          </a:p>
          <a:p>
            <a:pPr marL="755650" lvl="1">
              <a:lnSpc>
                <a:spcPct val="120000"/>
              </a:lnSpc>
              <a:spcBef>
                <a:spcPts val="0"/>
              </a:spcBef>
              <a:buFont typeface="Arial"/>
              <a:buChar char="•"/>
              <a:tabLst>
                <a:tab pos="354965" algn="l"/>
                <a:tab pos="355600" algn="l"/>
              </a:tabLst>
            </a:pPr>
            <a:r>
              <a:rPr lang="en-US" spc="-10" dirty="0">
                <a:latin typeface="Calibri"/>
                <a:cs typeface="Calibri"/>
              </a:rPr>
              <a:t>Payments </a:t>
            </a:r>
            <a:r>
              <a:rPr lang="en-US" dirty="0">
                <a:latin typeface="Calibri"/>
                <a:cs typeface="Calibri"/>
              </a:rPr>
              <a:t>with </a:t>
            </a:r>
            <a:r>
              <a:rPr lang="en-US" spc="-5" dirty="0">
                <a:latin typeface="Calibri"/>
                <a:cs typeface="Calibri"/>
              </a:rPr>
              <a:t>overlapping </a:t>
            </a:r>
            <a:r>
              <a:rPr lang="en-US" spc="-10" dirty="0">
                <a:latin typeface="Calibri"/>
                <a:cs typeface="Calibri"/>
              </a:rPr>
              <a:t>dates exists </a:t>
            </a:r>
            <a:r>
              <a:rPr lang="en-US" dirty="0">
                <a:latin typeface="Calibri"/>
                <a:cs typeface="Calibri"/>
              </a:rPr>
              <a:t>in this </a:t>
            </a:r>
            <a:r>
              <a:rPr lang="en-US" spc="-10" dirty="0">
                <a:latin typeface="Calibri"/>
                <a:cs typeface="Calibri"/>
              </a:rPr>
              <a:t>pay</a:t>
            </a:r>
            <a:r>
              <a:rPr lang="en-US" spc="-85" dirty="0">
                <a:latin typeface="Calibri"/>
                <a:cs typeface="Calibri"/>
              </a:rPr>
              <a:t> </a:t>
            </a:r>
            <a:r>
              <a:rPr lang="en-US" spc="-5" dirty="0">
                <a:latin typeface="Calibri"/>
                <a:cs typeface="Calibri"/>
              </a:rPr>
              <a:t>period.</a:t>
            </a:r>
            <a:endParaRPr lang="en-US" dirty="0">
              <a:latin typeface="Calibri"/>
              <a:cs typeface="Calibri"/>
            </a:endParaRPr>
          </a:p>
          <a:p>
            <a:pPr marL="755650" lvl="1">
              <a:lnSpc>
                <a:spcPct val="120000"/>
              </a:lnSpc>
              <a:spcBef>
                <a:spcPts val="0"/>
              </a:spcBef>
              <a:buFont typeface="Arial"/>
              <a:buChar char="•"/>
              <a:tabLst>
                <a:tab pos="354965" algn="l"/>
                <a:tab pos="355600" algn="l"/>
              </a:tabLst>
            </a:pPr>
            <a:r>
              <a:rPr lang="en-US" spc="-35" dirty="0">
                <a:latin typeface="Calibri"/>
                <a:cs typeface="Calibri"/>
              </a:rPr>
              <a:t>Total </a:t>
            </a:r>
            <a:r>
              <a:rPr lang="en-US" spc="-10" dirty="0">
                <a:latin typeface="Calibri"/>
                <a:cs typeface="Calibri"/>
              </a:rPr>
              <a:t>payment </a:t>
            </a:r>
            <a:r>
              <a:rPr lang="en-US" spc="-5" dirty="0">
                <a:latin typeface="Calibri"/>
                <a:cs typeface="Calibri"/>
              </a:rPr>
              <a:t>amount ($) </a:t>
            </a:r>
            <a:r>
              <a:rPr lang="en-US" dirty="0">
                <a:latin typeface="Calibri"/>
                <a:cs typeface="Calibri"/>
              </a:rPr>
              <a:t>is close </a:t>
            </a:r>
            <a:r>
              <a:rPr lang="en-US" spc="-10" dirty="0">
                <a:latin typeface="Calibri"/>
                <a:cs typeface="Calibri"/>
              </a:rPr>
              <a:t>to </a:t>
            </a:r>
            <a:r>
              <a:rPr lang="en-US" spc="-5" dirty="0">
                <a:latin typeface="Calibri"/>
                <a:cs typeface="Calibri"/>
              </a:rPr>
              <a:t>or </a:t>
            </a:r>
            <a:r>
              <a:rPr lang="en-US" spc="-15" dirty="0">
                <a:latin typeface="Calibri"/>
                <a:cs typeface="Calibri"/>
              </a:rPr>
              <a:t>exceed </a:t>
            </a:r>
            <a:r>
              <a:rPr lang="en-US" dirty="0">
                <a:latin typeface="Calibri"/>
                <a:cs typeface="Calibri"/>
              </a:rPr>
              <a:t>the </a:t>
            </a:r>
            <a:r>
              <a:rPr lang="en-US" spc="-15" dirty="0">
                <a:latin typeface="Calibri"/>
                <a:cs typeface="Calibri"/>
              </a:rPr>
              <a:t>award </a:t>
            </a:r>
            <a:r>
              <a:rPr lang="en-US" spc="-5" dirty="0">
                <a:latin typeface="Calibri"/>
                <a:cs typeface="Calibri"/>
              </a:rPr>
              <a:t>amount </a:t>
            </a:r>
            <a:r>
              <a:rPr lang="en-US" spc="-35" dirty="0">
                <a:latin typeface="Calibri"/>
                <a:cs typeface="Calibri"/>
              </a:rPr>
              <a:t>(TAS </a:t>
            </a:r>
            <a:r>
              <a:rPr lang="en-US" spc="-15" dirty="0">
                <a:latin typeface="Calibri"/>
                <a:cs typeface="Calibri"/>
              </a:rPr>
              <a:t>Payment Roster</a:t>
            </a:r>
            <a:r>
              <a:rPr lang="en-US" spc="90" dirty="0">
                <a:latin typeface="Calibri"/>
                <a:cs typeface="Calibri"/>
              </a:rPr>
              <a:t> </a:t>
            </a:r>
            <a:r>
              <a:rPr lang="en-US" spc="-5" dirty="0">
                <a:latin typeface="Calibri"/>
                <a:cs typeface="Calibri"/>
              </a:rPr>
              <a:t>only). Future phase will show this for student and supervisor as well.</a:t>
            </a:r>
            <a:endParaRPr lang="en-US" dirty="0">
              <a:latin typeface="Calibri"/>
              <a:cs typeface="Calibri"/>
            </a:endParaRPr>
          </a:p>
          <a:p>
            <a:pPr marL="0" indent="0">
              <a:lnSpc>
                <a:spcPct val="120000"/>
              </a:lnSpc>
              <a:spcBef>
                <a:spcPts val="0"/>
              </a:spcBef>
              <a:buNone/>
            </a:pPr>
            <a:endParaRPr lang="en-US" dirty="0">
              <a:latin typeface="Times New Roman"/>
              <a:cs typeface="Times New Roman"/>
            </a:endParaRPr>
          </a:p>
          <a:p>
            <a:pPr marL="412750" lvl="1">
              <a:lnSpc>
                <a:spcPct val="120000"/>
              </a:lnSpc>
              <a:spcBef>
                <a:spcPts val="0"/>
              </a:spcBef>
            </a:pPr>
            <a:r>
              <a:rPr lang="en-US" spc="-5" dirty="0">
                <a:latin typeface="Calibri"/>
                <a:cs typeface="Calibri"/>
              </a:rPr>
              <a:t>Errors:</a:t>
            </a:r>
            <a:endParaRPr lang="en-US" dirty="0">
              <a:latin typeface="Calibri"/>
              <a:cs typeface="Calibri"/>
            </a:endParaRPr>
          </a:p>
          <a:p>
            <a:pPr marL="755650" lvl="1">
              <a:lnSpc>
                <a:spcPct val="120000"/>
              </a:lnSpc>
              <a:spcBef>
                <a:spcPts val="0"/>
              </a:spcBef>
              <a:buFont typeface="Arial"/>
              <a:buChar char="•"/>
              <a:tabLst>
                <a:tab pos="354965" algn="l"/>
                <a:tab pos="355600" algn="l"/>
              </a:tabLst>
            </a:pPr>
            <a:r>
              <a:rPr lang="en-US" spc="-35" dirty="0">
                <a:latin typeface="Calibri"/>
                <a:cs typeface="Calibri"/>
              </a:rPr>
              <a:t>The fiscal year associated with this timesheet has ended. Please contact your HR Department for payroll processing (for students only).</a:t>
            </a:r>
          </a:p>
          <a:p>
            <a:pPr marL="755650" lvl="1">
              <a:lnSpc>
                <a:spcPct val="120000"/>
              </a:lnSpc>
              <a:spcBef>
                <a:spcPts val="0"/>
              </a:spcBef>
              <a:buFont typeface="Arial"/>
              <a:buChar char="•"/>
              <a:tabLst>
                <a:tab pos="354965" algn="l"/>
                <a:tab pos="355600" algn="l"/>
              </a:tabLst>
            </a:pPr>
            <a:r>
              <a:rPr lang="en-US" spc="-35" dirty="0">
                <a:latin typeface="Calibri"/>
                <a:cs typeface="Calibri"/>
              </a:rPr>
              <a:t>Please deny this timesheet. The fiscal year associated with the timesheet has ended. Student employee must contact HR Department for payroll processing (for supervisors only).</a:t>
            </a:r>
            <a:endParaRPr lang="en-US" dirty="0">
              <a:latin typeface="Calibri"/>
              <a:cs typeface="Calibri"/>
            </a:endParaRPr>
          </a:p>
          <a:p>
            <a:endParaRPr lang="en-US" dirty="0"/>
          </a:p>
        </p:txBody>
      </p:sp>
    </p:spTree>
    <p:extLst>
      <p:ext uri="{BB962C8B-B14F-4D97-AF65-F5344CB8AC3E}">
        <p14:creationId xmlns:p14="http://schemas.microsoft.com/office/powerpoint/2010/main" val="39684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Notifications</a:t>
            </a:r>
          </a:p>
        </p:txBody>
      </p:sp>
      <p:sp>
        <p:nvSpPr>
          <p:cNvPr id="3" name="Content Placeholder 2"/>
          <p:cNvSpPr>
            <a:spLocks noGrp="1"/>
          </p:cNvSpPr>
          <p:nvPr>
            <p:ph idx="1"/>
          </p:nvPr>
        </p:nvSpPr>
        <p:spPr>
          <a:xfrm>
            <a:off x="677334" y="1421477"/>
            <a:ext cx="8596668" cy="4619886"/>
          </a:xfrm>
        </p:spPr>
        <p:txBody>
          <a:bodyPr/>
          <a:lstStyle/>
          <a:p>
            <a:pPr marL="12700">
              <a:lnSpc>
                <a:spcPct val="100000"/>
              </a:lnSpc>
            </a:pPr>
            <a:r>
              <a:rPr lang="en-US" sz="2800" spc="-20" dirty="0">
                <a:latin typeface="Calibri"/>
                <a:cs typeface="Calibri"/>
              </a:rPr>
              <a:t>For </a:t>
            </a:r>
            <a:r>
              <a:rPr lang="en-US" sz="2800" dirty="0">
                <a:latin typeface="Calibri"/>
                <a:cs typeface="Calibri"/>
              </a:rPr>
              <a:t>the</a:t>
            </a:r>
            <a:r>
              <a:rPr lang="en-US" sz="2800" spc="-50" dirty="0">
                <a:latin typeface="Calibri"/>
                <a:cs typeface="Calibri"/>
              </a:rPr>
              <a:t> </a:t>
            </a:r>
            <a:r>
              <a:rPr lang="en-US" sz="2800" spc="-5" dirty="0">
                <a:latin typeface="Calibri"/>
                <a:cs typeface="Calibri"/>
              </a:rPr>
              <a:t>supervisor:</a:t>
            </a:r>
            <a:endParaRPr lang="en-US" sz="2800" dirty="0">
              <a:latin typeface="Calibri"/>
              <a:cs typeface="Calibri"/>
            </a:endParaRPr>
          </a:p>
          <a:p>
            <a:pPr marL="355600" marR="101600">
              <a:lnSpc>
                <a:spcPts val="2590"/>
              </a:lnSpc>
              <a:spcBef>
                <a:spcPts val="625"/>
              </a:spcBef>
              <a:buFont typeface="Arial"/>
              <a:buChar char="•"/>
              <a:tabLst>
                <a:tab pos="354965" algn="l"/>
                <a:tab pos="355600" algn="l"/>
              </a:tabLst>
            </a:pPr>
            <a:r>
              <a:rPr lang="en-US" sz="2800" i="1" spc="-65" dirty="0">
                <a:latin typeface="Calibri"/>
                <a:cs typeface="Calibri"/>
              </a:rPr>
              <a:t>You </a:t>
            </a:r>
            <a:r>
              <a:rPr lang="en-US" sz="2800" i="1" dirty="0">
                <a:latin typeface="Calibri"/>
                <a:cs typeface="Calibri"/>
              </a:rPr>
              <a:t>have a </a:t>
            </a:r>
            <a:r>
              <a:rPr lang="en-US" sz="2800" i="1" spc="-5" dirty="0">
                <a:latin typeface="Calibri"/>
                <a:cs typeface="Calibri"/>
              </a:rPr>
              <a:t>pending </a:t>
            </a:r>
            <a:r>
              <a:rPr lang="en-US" sz="2800" i="1" spc="-10" dirty="0">
                <a:latin typeface="Calibri"/>
                <a:cs typeface="Calibri"/>
              </a:rPr>
              <a:t>student </a:t>
            </a:r>
            <a:r>
              <a:rPr lang="en-US" sz="2800" i="1" dirty="0">
                <a:latin typeface="Calibri"/>
                <a:cs typeface="Calibri"/>
              </a:rPr>
              <a:t>time </a:t>
            </a:r>
            <a:r>
              <a:rPr lang="en-US" sz="2800" i="1" spc="-10" dirty="0">
                <a:latin typeface="Calibri"/>
                <a:cs typeface="Calibri"/>
              </a:rPr>
              <a:t>record </a:t>
            </a:r>
            <a:r>
              <a:rPr lang="en-US" sz="2800" i="1" spc="-5" dirty="0">
                <a:latin typeface="Calibri"/>
                <a:cs typeface="Calibri"/>
              </a:rPr>
              <a:t>needing your </a:t>
            </a:r>
            <a:r>
              <a:rPr lang="en-US" sz="2800" i="1" spc="-10" dirty="0">
                <a:latin typeface="Calibri"/>
                <a:cs typeface="Calibri"/>
              </a:rPr>
              <a:t>review </a:t>
            </a:r>
            <a:r>
              <a:rPr lang="en-US" sz="2800" i="1" dirty="0">
                <a:latin typeface="Calibri"/>
                <a:cs typeface="Calibri"/>
              </a:rPr>
              <a:t>and</a:t>
            </a:r>
            <a:r>
              <a:rPr lang="en-US" sz="2800" i="1" spc="-105" dirty="0">
                <a:latin typeface="Calibri"/>
                <a:cs typeface="Calibri"/>
              </a:rPr>
              <a:t> </a:t>
            </a:r>
            <a:r>
              <a:rPr lang="en-US" sz="2800" i="1" spc="-5" dirty="0">
                <a:latin typeface="Calibri"/>
                <a:cs typeface="Calibri"/>
              </a:rPr>
              <a:t>action.</a:t>
            </a:r>
            <a:endParaRPr lang="en-US" sz="2800" dirty="0">
              <a:latin typeface="Calibri"/>
              <a:cs typeface="Calibri"/>
            </a:endParaRPr>
          </a:p>
          <a:p>
            <a:pPr marL="12700" marR="337185">
              <a:lnSpc>
                <a:spcPct val="80000"/>
              </a:lnSpc>
              <a:spcBef>
                <a:spcPts val="665"/>
              </a:spcBef>
            </a:pPr>
            <a:r>
              <a:rPr lang="en-US" sz="2800" spc="-5" dirty="0">
                <a:latin typeface="Calibri"/>
                <a:cs typeface="Calibri"/>
              </a:rPr>
              <a:t>If </a:t>
            </a:r>
            <a:r>
              <a:rPr lang="en-US" sz="2800" dirty="0">
                <a:latin typeface="Calibri"/>
                <a:cs typeface="Calibri"/>
              </a:rPr>
              <a:t>a supervisor </a:t>
            </a:r>
            <a:r>
              <a:rPr lang="en-US" sz="2800" spc="-5" dirty="0">
                <a:latin typeface="Calibri"/>
                <a:cs typeface="Calibri"/>
              </a:rPr>
              <a:t>does not </a:t>
            </a:r>
            <a:r>
              <a:rPr lang="en-US" sz="2800" spc="-35" dirty="0">
                <a:latin typeface="Calibri"/>
                <a:cs typeface="Calibri"/>
              </a:rPr>
              <a:t>take </a:t>
            </a:r>
            <a:r>
              <a:rPr lang="en-US" sz="2800" dirty="0">
                <a:latin typeface="Calibri"/>
                <a:cs typeface="Calibri"/>
              </a:rPr>
              <a:t>action </a:t>
            </a:r>
            <a:r>
              <a:rPr lang="en-US" sz="2800" spc="-5" dirty="0">
                <a:latin typeface="Calibri"/>
                <a:cs typeface="Calibri"/>
              </a:rPr>
              <a:t>on </a:t>
            </a:r>
            <a:r>
              <a:rPr lang="en-US" sz="2800" dirty="0">
                <a:latin typeface="Calibri"/>
                <a:cs typeface="Calibri"/>
              </a:rPr>
              <a:t>the</a:t>
            </a:r>
            <a:r>
              <a:rPr lang="en-US" sz="2800" spc="-65" dirty="0">
                <a:latin typeface="Calibri"/>
                <a:cs typeface="Calibri"/>
              </a:rPr>
              <a:t> </a:t>
            </a:r>
            <a:r>
              <a:rPr lang="en-US" sz="2800" spc="-25" dirty="0">
                <a:latin typeface="Calibri"/>
                <a:cs typeface="Calibri"/>
              </a:rPr>
              <a:t>employee’s  </a:t>
            </a:r>
            <a:r>
              <a:rPr lang="en-US" sz="2800" dirty="0">
                <a:latin typeface="Calibri"/>
                <a:cs typeface="Calibri"/>
              </a:rPr>
              <a:t>time </a:t>
            </a:r>
            <a:r>
              <a:rPr lang="en-US" sz="2800" spc="-20" dirty="0">
                <a:latin typeface="Calibri"/>
                <a:cs typeface="Calibri"/>
              </a:rPr>
              <a:t>record </a:t>
            </a:r>
            <a:r>
              <a:rPr lang="en-US" sz="2800" dirty="0">
                <a:latin typeface="Calibri"/>
                <a:cs typeface="Calibri"/>
              </a:rPr>
              <a:t>within the </a:t>
            </a:r>
            <a:r>
              <a:rPr lang="en-US" sz="2800" spc="-15" dirty="0">
                <a:latin typeface="Calibri"/>
                <a:cs typeface="Calibri"/>
              </a:rPr>
              <a:t>timeframe </a:t>
            </a:r>
            <a:r>
              <a:rPr lang="en-US" sz="2800" spc="-5" dirty="0">
                <a:latin typeface="Calibri"/>
                <a:cs typeface="Calibri"/>
              </a:rPr>
              <a:t>specified </a:t>
            </a:r>
            <a:r>
              <a:rPr lang="en-US" sz="2800" spc="-10" dirty="0">
                <a:latin typeface="Calibri"/>
                <a:cs typeface="Calibri"/>
              </a:rPr>
              <a:t>by </a:t>
            </a:r>
            <a:r>
              <a:rPr lang="en-US" sz="2800" dirty="0">
                <a:latin typeface="Calibri"/>
                <a:cs typeface="Calibri"/>
              </a:rPr>
              <a:t>the  </a:t>
            </a:r>
            <a:r>
              <a:rPr lang="en-US" sz="2800" spc="-5" dirty="0">
                <a:latin typeface="Calibri"/>
                <a:cs typeface="Calibri"/>
              </a:rPr>
              <a:t>campus, </a:t>
            </a:r>
            <a:r>
              <a:rPr lang="en-US" sz="2800" dirty="0">
                <a:latin typeface="Calibri"/>
                <a:cs typeface="Calibri"/>
              </a:rPr>
              <a:t>the time </a:t>
            </a:r>
            <a:r>
              <a:rPr lang="en-US" sz="2800" spc="-20" dirty="0">
                <a:latin typeface="Calibri"/>
                <a:cs typeface="Calibri"/>
              </a:rPr>
              <a:t>record </a:t>
            </a:r>
            <a:r>
              <a:rPr lang="en-US" sz="2800" dirty="0">
                <a:latin typeface="Calibri"/>
                <a:cs typeface="Calibri"/>
              </a:rPr>
              <a:t>will </a:t>
            </a:r>
            <a:r>
              <a:rPr lang="en-US" sz="2800" spc="-5" dirty="0">
                <a:latin typeface="Calibri"/>
                <a:cs typeface="Calibri"/>
              </a:rPr>
              <a:t>be moved up </a:t>
            </a:r>
            <a:r>
              <a:rPr lang="en-US" sz="2800" spc="-15" dirty="0">
                <a:latin typeface="Calibri"/>
                <a:cs typeface="Calibri"/>
              </a:rPr>
              <a:t>to </a:t>
            </a:r>
            <a:r>
              <a:rPr lang="en-US" sz="2800" dirty="0">
                <a:latin typeface="Calibri"/>
                <a:cs typeface="Calibri"/>
              </a:rPr>
              <a:t>the  </a:t>
            </a:r>
            <a:r>
              <a:rPr lang="en-US" sz="2800" spc="-5" dirty="0">
                <a:latin typeface="Calibri"/>
                <a:cs typeface="Calibri"/>
              </a:rPr>
              <a:t>supervisor’s</a:t>
            </a:r>
            <a:r>
              <a:rPr lang="en-US" sz="2800" spc="-120" dirty="0">
                <a:latin typeface="Calibri"/>
                <a:cs typeface="Calibri"/>
              </a:rPr>
              <a:t> </a:t>
            </a:r>
            <a:r>
              <a:rPr lang="en-US" sz="2800" spc="-25" dirty="0">
                <a:latin typeface="Calibri"/>
                <a:cs typeface="Calibri"/>
              </a:rPr>
              <a:t>supervisor.</a:t>
            </a:r>
            <a:endParaRPr lang="en-US" sz="2800" dirty="0">
              <a:latin typeface="Calibri"/>
              <a:cs typeface="Calibri"/>
            </a:endParaRPr>
          </a:p>
          <a:p>
            <a:pPr marL="12700" marR="7620">
              <a:lnSpc>
                <a:spcPct val="80000"/>
              </a:lnSpc>
              <a:spcBef>
                <a:spcPts val="650"/>
              </a:spcBef>
            </a:pPr>
            <a:r>
              <a:rPr lang="en-US" sz="2800" spc="-20" dirty="0">
                <a:latin typeface="Calibri"/>
                <a:cs typeface="Calibri"/>
              </a:rPr>
              <a:t>For </a:t>
            </a:r>
            <a:r>
              <a:rPr lang="en-US" sz="2800" dirty="0">
                <a:latin typeface="Calibri"/>
                <a:cs typeface="Calibri"/>
              </a:rPr>
              <a:t>the </a:t>
            </a:r>
            <a:r>
              <a:rPr lang="en-US" sz="2800" spc="-15" dirty="0">
                <a:latin typeface="Calibri"/>
                <a:cs typeface="Calibri"/>
              </a:rPr>
              <a:t>student </a:t>
            </a:r>
            <a:r>
              <a:rPr lang="en-US" sz="2800" dirty="0">
                <a:latin typeface="Calibri"/>
                <a:cs typeface="Calibri"/>
              </a:rPr>
              <a:t>if the time </a:t>
            </a:r>
            <a:r>
              <a:rPr lang="en-US" sz="2800" spc="-20" dirty="0">
                <a:latin typeface="Calibri"/>
                <a:cs typeface="Calibri"/>
              </a:rPr>
              <a:t>record </a:t>
            </a:r>
            <a:r>
              <a:rPr lang="en-US" sz="2800" dirty="0">
                <a:latin typeface="Calibri"/>
                <a:cs typeface="Calibri"/>
              </a:rPr>
              <a:t>is </a:t>
            </a:r>
            <a:r>
              <a:rPr lang="en-US" sz="2800" spc="-5" dirty="0">
                <a:latin typeface="Calibri"/>
                <a:cs typeface="Calibri"/>
              </a:rPr>
              <a:t>denied </a:t>
            </a:r>
            <a:r>
              <a:rPr lang="en-US" sz="2800" spc="-10" dirty="0">
                <a:latin typeface="Calibri"/>
                <a:cs typeface="Calibri"/>
              </a:rPr>
              <a:t>by </a:t>
            </a:r>
            <a:r>
              <a:rPr lang="en-US" sz="2800" spc="-5" dirty="0">
                <a:latin typeface="Calibri"/>
                <a:cs typeface="Calibri"/>
              </a:rPr>
              <a:t>either </a:t>
            </a:r>
            <a:r>
              <a:rPr lang="en-US" sz="2800" dirty="0">
                <a:latin typeface="Calibri"/>
                <a:cs typeface="Calibri"/>
              </a:rPr>
              <a:t>the  </a:t>
            </a:r>
            <a:r>
              <a:rPr lang="en-US" sz="2800" spc="-5" dirty="0">
                <a:latin typeface="Calibri"/>
                <a:cs typeface="Calibri"/>
              </a:rPr>
              <a:t>supervisor or </a:t>
            </a:r>
            <a:r>
              <a:rPr lang="en-US" sz="2800" spc="-10" dirty="0">
                <a:latin typeface="Calibri"/>
                <a:cs typeface="Calibri"/>
              </a:rPr>
              <a:t>by </a:t>
            </a:r>
            <a:r>
              <a:rPr lang="en-US" sz="2800" dirty="0">
                <a:latin typeface="Calibri"/>
                <a:cs typeface="Calibri"/>
              </a:rPr>
              <a:t>P</a:t>
            </a:r>
            <a:r>
              <a:rPr lang="en-US" sz="2800" spc="-20" dirty="0">
                <a:latin typeface="Calibri"/>
                <a:cs typeface="Calibri"/>
              </a:rPr>
              <a:t>ayroll, you will see the following:</a:t>
            </a:r>
            <a:endParaRPr lang="en-US" sz="2800" dirty="0">
              <a:latin typeface="Calibri"/>
              <a:cs typeface="Calibri"/>
            </a:endParaRPr>
          </a:p>
          <a:p>
            <a:pPr marL="355600" marR="5080">
              <a:lnSpc>
                <a:spcPts val="2590"/>
              </a:lnSpc>
              <a:spcBef>
                <a:spcPts val="625"/>
              </a:spcBef>
              <a:buFont typeface="Arial"/>
              <a:buChar char="•"/>
              <a:tabLst>
                <a:tab pos="354965" algn="l"/>
                <a:tab pos="355600" algn="l"/>
                <a:tab pos="6099810" algn="l"/>
              </a:tabLst>
            </a:pPr>
            <a:r>
              <a:rPr lang="en-US" sz="2800" i="1" spc="-50" dirty="0">
                <a:latin typeface="Calibri"/>
                <a:cs typeface="Calibri"/>
              </a:rPr>
              <a:t>Your </a:t>
            </a:r>
            <a:r>
              <a:rPr lang="en-US" sz="2800" i="1" spc="-5" dirty="0">
                <a:latin typeface="Calibri"/>
                <a:cs typeface="Calibri"/>
              </a:rPr>
              <a:t>Time </a:t>
            </a:r>
            <a:r>
              <a:rPr lang="en-US" sz="2800" i="1" spc="-20" dirty="0">
                <a:latin typeface="Calibri"/>
                <a:cs typeface="Calibri"/>
              </a:rPr>
              <a:t>Record </a:t>
            </a:r>
            <a:r>
              <a:rPr lang="en-US" sz="2800" i="1" spc="-5" dirty="0">
                <a:latin typeface="Calibri"/>
                <a:cs typeface="Calibri"/>
              </a:rPr>
              <a:t>has</a:t>
            </a:r>
            <a:r>
              <a:rPr lang="en-US" sz="2800" i="1" spc="90" dirty="0">
                <a:latin typeface="Calibri"/>
                <a:cs typeface="Calibri"/>
              </a:rPr>
              <a:t> </a:t>
            </a:r>
            <a:r>
              <a:rPr lang="en-US" sz="2800" i="1" spc="-5" dirty="0">
                <a:latin typeface="Calibri"/>
                <a:cs typeface="Calibri"/>
              </a:rPr>
              <a:t>been</a:t>
            </a:r>
            <a:r>
              <a:rPr lang="en-US" sz="2800" i="1" dirty="0">
                <a:latin typeface="Calibri"/>
                <a:cs typeface="Calibri"/>
              </a:rPr>
              <a:t> </a:t>
            </a:r>
            <a:r>
              <a:rPr lang="en-US" sz="2800" i="1" spc="-5" dirty="0">
                <a:latin typeface="Calibri"/>
                <a:cs typeface="Calibri"/>
              </a:rPr>
              <a:t>disapproved. </a:t>
            </a:r>
            <a:r>
              <a:rPr lang="en-US" sz="2800" i="1" dirty="0">
                <a:latin typeface="Calibri"/>
                <a:cs typeface="Calibri"/>
              </a:rPr>
              <a:t>Please</a:t>
            </a:r>
            <a:r>
              <a:rPr lang="en-US" sz="2800" i="1" spc="-55" dirty="0">
                <a:latin typeface="Calibri"/>
                <a:cs typeface="Calibri"/>
              </a:rPr>
              <a:t> </a:t>
            </a:r>
            <a:r>
              <a:rPr lang="en-US" sz="2800" i="1" dirty="0">
                <a:latin typeface="Calibri"/>
                <a:cs typeface="Calibri"/>
              </a:rPr>
              <a:t>log</a:t>
            </a:r>
            <a:r>
              <a:rPr lang="en-US" sz="2800" i="1" spc="-60" dirty="0">
                <a:latin typeface="Calibri"/>
                <a:cs typeface="Calibri"/>
              </a:rPr>
              <a:t> </a:t>
            </a:r>
            <a:r>
              <a:rPr lang="en-US" sz="2800" i="1" dirty="0">
                <a:latin typeface="Calibri"/>
                <a:cs typeface="Calibri"/>
              </a:rPr>
              <a:t>in  </a:t>
            </a:r>
            <a:r>
              <a:rPr lang="en-US" sz="2800" i="1" spc="-25" dirty="0">
                <a:latin typeface="Calibri"/>
                <a:cs typeface="Calibri"/>
              </a:rPr>
              <a:t>to </a:t>
            </a:r>
            <a:r>
              <a:rPr lang="en-US" sz="2800" i="1" spc="-10" dirty="0">
                <a:latin typeface="Calibri"/>
                <a:cs typeface="Calibri"/>
              </a:rPr>
              <a:t>review </a:t>
            </a:r>
            <a:r>
              <a:rPr lang="en-US" sz="2800" i="1" dirty="0">
                <a:latin typeface="Calibri"/>
                <a:cs typeface="Calibri"/>
              </a:rPr>
              <a:t>the </a:t>
            </a:r>
            <a:r>
              <a:rPr lang="en-US" sz="2800" i="1" spc="-5" dirty="0">
                <a:latin typeface="Calibri"/>
                <a:cs typeface="Calibri"/>
              </a:rPr>
              <a:t>denial</a:t>
            </a:r>
            <a:r>
              <a:rPr lang="en-US" sz="2800" i="1" spc="-20" dirty="0">
                <a:latin typeface="Calibri"/>
                <a:cs typeface="Calibri"/>
              </a:rPr>
              <a:t> </a:t>
            </a:r>
            <a:r>
              <a:rPr lang="en-US" sz="2800" i="1" spc="-10" dirty="0">
                <a:latin typeface="Calibri"/>
                <a:cs typeface="Calibri"/>
              </a:rPr>
              <a:t>comments.</a:t>
            </a:r>
            <a:endParaRPr lang="en-US" sz="2800" dirty="0">
              <a:latin typeface="Calibri"/>
              <a:cs typeface="Calibri"/>
            </a:endParaRPr>
          </a:p>
          <a:p>
            <a:pPr marL="0" indent="0">
              <a:buNone/>
            </a:pPr>
            <a:endParaRPr lang="en-US" dirty="0"/>
          </a:p>
        </p:txBody>
      </p:sp>
    </p:spTree>
    <p:extLst>
      <p:ext uri="{BB962C8B-B14F-4D97-AF65-F5344CB8AC3E}">
        <p14:creationId xmlns:p14="http://schemas.microsoft.com/office/powerpoint/2010/main" val="1804960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 out of the SUNY browser and close</a:t>
            </a:r>
          </a:p>
        </p:txBody>
      </p:sp>
      <p:sp>
        <p:nvSpPr>
          <p:cNvPr id="3" name="Content Placeholder 2"/>
          <p:cNvSpPr>
            <a:spLocks noGrp="1"/>
          </p:cNvSpPr>
          <p:nvPr>
            <p:ph idx="1"/>
          </p:nvPr>
        </p:nvSpPr>
        <p:spPr>
          <a:xfrm>
            <a:off x="677334" y="1496291"/>
            <a:ext cx="8596668" cy="4545071"/>
          </a:xfrm>
        </p:spPr>
        <p:txBody>
          <a:bodyPr>
            <a:normAutofit/>
          </a:bodyPr>
          <a:lstStyle/>
          <a:p>
            <a:r>
              <a:rPr lang="en-US" sz="2000" dirty="0"/>
              <a:t>To ensure your privacy and system security, please log off by clicking on “Sign Off” link in the upper right hand corner of your screen.</a:t>
            </a:r>
          </a:p>
        </p:txBody>
      </p:sp>
      <p:sp>
        <p:nvSpPr>
          <p:cNvPr id="4" name="object 4"/>
          <p:cNvSpPr/>
          <p:nvPr/>
        </p:nvSpPr>
        <p:spPr>
          <a:xfrm>
            <a:off x="517968" y="2543695"/>
            <a:ext cx="8915400" cy="2668905"/>
          </a:xfrm>
          <a:prstGeom prst="rect">
            <a:avLst/>
          </a:prstGeom>
          <a:blipFill>
            <a:blip r:embed="rId2" cstate="print"/>
            <a:stretch>
              <a:fillRect/>
            </a:stretch>
          </a:blipFill>
        </p:spPr>
        <p:txBody>
          <a:bodyPr wrap="square" lIns="0" tIns="0" rIns="0" bIns="0" rtlCol="0"/>
          <a:lstStyle/>
          <a:p>
            <a:endParaRPr/>
          </a:p>
        </p:txBody>
      </p:sp>
      <p:sp>
        <p:nvSpPr>
          <p:cNvPr id="6" name="object 4"/>
          <p:cNvSpPr/>
          <p:nvPr/>
        </p:nvSpPr>
        <p:spPr>
          <a:xfrm rot="2702588">
            <a:off x="7839140" y="2444847"/>
            <a:ext cx="1270493" cy="1892204"/>
          </a:xfrm>
          <a:custGeom>
            <a:avLst/>
            <a:gdLst/>
            <a:ahLst/>
            <a:cxnLst/>
            <a:rect l="l" t="t" r="r" b="b"/>
            <a:pathLst>
              <a:path w="914400" h="1219200">
                <a:moveTo>
                  <a:pt x="685800" y="457200"/>
                </a:moveTo>
                <a:lnTo>
                  <a:pt x="228600" y="457200"/>
                </a:lnTo>
                <a:lnTo>
                  <a:pt x="228600" y="1219200"/>
                </a:lnTo>
                <a:lnTo>
                  <a:pt x="457200" y="990600"/>
                </a:lnTo>
                <a:lnTo>
                  <a:pt x="685800" y="990600"/>
                </a:lnTo>
                <a:lnTo>
                  <a:pt x="685800" y="457200"/>
                </a:lnTo>
                <a:close/>
              </a:path>
              <a:path w="914400" h="1219200">
                <a:moveTo>
                  <a:pt x="685800" y="990600"/>
                </a:moveTo>
                <a:lnTo>
                  <a:pt x="457200" y="990600"/>
                </a:lnTo>
                <a:lnTo>
                  <a:pt x="685800" y="1219200"/>
                </a:lnTo>
                <a:lnTo>
                  <a:pt x="685800" y="990600"/>
                </a:lnTo>
                <a:close/>
              </a:path>
              <a:path w="914400" h="1219200">
                <a:moveTo>
                  <a:pt x="457200" y="0"/>
                </a:moveTo>
                <a:lnTo>
                  <a:pt x="0" y="457200"/>
                </a:lnTo>
                <a:lnTo>
                  <a:pt x="914400" y="457200"/>
                </a:lnTo>
                <a:lnTo>
                  <a:pt x="457200" y="0"/>
                </a:lnTo>
                <a:close/>
              </a:path>
            </a:pathLst>
          </a:custGeom>
          <a:solidFill>
            <a:schemeClr val="accent1">
              <a:lumMod val="60000"/>
              <a:lumOff val="40000"/>
            </a:schemeClr>
          </a:solidFill>
          <a:ln>
            <a:noFill/>
          </a:ln>
        </p:spPr>
        <p:txBody>
          <a:bodyPr wrap="square" lIns="0" tIns="0" rIns="0" bIns="0" rtlCol="0"/>
          <a:lstStyle/>
          <a:p>
            <a:endParaRPr/>
          </a:p>
        </p:txBody>
      </p:sp>
      <p:sp>
        <p:nvSpPr>
          <p:cNvPr id="7" name="TextBox 6"/>
          <p:cNvSpPr txBox="1"/>
          <p:nvPr/>
        </p:nvSpPr>
        <p:spPr>
          <a:xfrm rot="19188684">
            <a:off x="7945467" y="3133167"/>
            <a:ext cx="1114731" cy="369332"/>
          </a:xfrm>
          <a:prstGeom prst="rect">
            <a:avLst/>
          </a:prstGeom>
          <a:noFill/>
        </p:spPr>
        <p:txBody>
          <a:bodyPr wrap="square" rtlCol="0">
            <a:spAutoFit/>
          </a:bodyPr>
          <a:lstStyle/>
          <a:p>
            <a:r>
              <a:rPr lang="en-US" dirty="0"/>
              <a:t>Sign Off</a:t>
            </a:r>
          </a:p>
        </p:txBody>
      </p:sp>
    </p:spTree>
    <p:extLst>
      <p:ext uri="{BB962C8B-B14F-4D97-AF65-F5344CB8AC3E}">
        <p14:creationId xmlns:p14="http://schemas.microsoft.com/office/powerpoint/2010/main" val="20375354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96</TotalTime>
  <Words>1430</Words>
  <Application>Microsoft Office PowerPoint</Application>
  <PresentationFormat>Widescreen</PresentationFormat>
  <Paragraphs>101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Times New Roman</vt:lpstr>
      <vt:lpstr>Trebuchet MS</vt:lpstr>
      <vt:lpstr>Wingdings 3</vt:lpstr>
      <vt:lpstr>Facet</vt:lpstr>
      <vt:lpstr>Time and Attendance System for Student Employees</vt:lpstr>
      <vt:lpstr>Overview of Time and Attendance System (TAS)  For Student Employees</vt:lpstr>
      <vt:lpstr>First Time System Sign-in Information</vt:lpstr>
      <vt:lpstr>Sign in to SUNY at http://www.suny.edu/hrportal </vt:lpstr>
      <vt:lpstr>Once logged into TAS, the home page will be displayed. This includes employee information and employment roles. To begin using TAS, click on “Time and Attendance” tab.</vt:lpstr>
      <vt:lpstr>Time Record:</vt:lpstr>
      <vt:lpstr>Warning/Error Messages within TAS:</vt:lpstr>
      <vt:lpstr>Notifications</vt:lpstr>
      <vt:lpstr>Sign out of the SUNY browser and close</vt:lpstr>
      <vt:lpstr>Congratulations!</vt:lpstr>
      <vt:lpstr>Time and Attendance System (TAS)  Student Employee Supervisors</vt:lpstr>
      <vt:lpstr>Overview of Monthly Time and Attendance Process for Supervisors</vt:lpstr>
      <vt:lpstr>Sign in to SUNY at: http://www.suny.edu/hrportal </vt:lpstr>
      <vt:lpstr>Click on “Time and Attendance” tab to get into your time record</vt:lpstr>
      <vt:lpstr>Supervisor Work Roster</vt:lpstr>
      <vt:lpstr>Sign out of the SUNY browser and CLOSE</vt:lpstr>
      <vt:lpstr>Finding Student’s SUNY ID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and Attendance System for Student Employees</dc:title>
  <dc:creator>Natasha L Flanagan</dc:creator>
  <cp:lastModifiedBy>Jennifer M Murray</cp:lastModifiedBy>
  <cp:revision>17</cp:revision>
  <cp:lastPrinted>2017-03-21T17:50:11Z</cp:lastPrinted>
  <dcterms:created xsi:type="dcterms:W3CDTF">2017-03-21T16:20:05Z</dcterms:created>
  <dcterms:modified xsi:type="dcterms:W3CDTF">2022-09-19T17:19:15Z</dcterms:modified>
</cp:coreProperties>
</file>