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71" r:id="rId4"/>
    <p:sldId id="272" r:id="rId5"/>
    <p:sldId id="273" r:id="rId6"/>
    <p:sldId id="270" r:id="rId7"/>
    <p:sldId id="258" r:id="rId8"/>
    <p:sldId id="260" r:id="rId9"/>
    <p:sldId id="261" r:id="rId10"/>
    <p:sldId id="263" r:id="rId11"/>
    <p:sldId id="262" r:id="rId12"/>
    <p:sldId id="269" r:id="rId13"/>
    <p:sldId id="264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09" autoAdjust="0"/>
  </p:normalViewPr>
  <p:slideViewPr>
    <p:cSldViewPr snapToGrid="0">
      <p:cViewPr varScale="1">
        <p:scale>
          <a:sx n="72" d="100"/>
          <a:sy n="72" d="100"/>
        </p:scale>
        <p:origin x="34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22243-F57E-4AF9-BA33-69E01262105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FCC1-4690-4A2B-88B4-662D59359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D65AC2-595A-4362-BA3D-A7B38D046808}" type="slidenum">
              <a:rPr lang="en-US"/>
              <a:pPr/>
              <a:t>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Grant Wiggins – Educative Assessment – Wiggins and </a:t>
            </a:r>
            <a:r>
              <a:rPr lang="en-US" dirty="0" err="1" smtClean="0"/>
              <a:t>McTighe</a:t>
            </a:r>
            <a:r>
              <a:rPr lang="en-US" dirty="0" smtClean="0"/>
              <a:t> – Understanding by Design</a:t>
            </a:r>
          </a:p>
        </p:txBody>
      </p:sp>
    </p:spTree>
    <p:extLst>
      <p:ext uri="{BB962C8B-B14F-4D97-AF65-F5344CB8AC3E}">
        <p14:creationId xmlns:p14="http://schemas.microsoft.com/office/powerpoint/2010/main" val="352931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3AE71-7120-4178-8CFA-F64A0DCD8423}" type="slidenum">
              <a:rPr lang="en-US"/>
              <a:pPr/>
              <a:t>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Rick Stiggins – practitioner – Student Centered Assessment</a:t>
            </a:r>
          </a:p>
        </p:txBody>
      </p:sp>
    </p:spTree>
    <p:extLst>
      <p:ext uri="{BB962C8B-B14F-4D97-AF65-F5344CB8AC3E}">
        <p14:creationId xmlns:p14="http://schemas.microsoft.com/office/powerpoint/2010/main" val="149829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2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2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9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4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0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1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9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3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9F4E0-FD46-4480-9C44-0B0F132E4012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4D469-B606-4C46-8B89-E679F6FB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0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tsdam.edu/offices/ie/index.cf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284" y="2890076"/>
            <a:ext cx="6343182" cy="357022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dirty="0">
                <a:latin typeface="Arial Narrow" panose="020B0606020202030204" pitchFamily="34" charset="0"/>
              </a:rPr>
              <a:t>Campus </a:t>
            </a:r>
            <a:r>
              <a:rPr lang="en-US" dirty="0" smtClean="0">
                <a:latin typeface="Arial Narrow" panose="020B0606020202030204" pitchFamily="34" charset="0"/>
              </a:rPr>
              <a:t>Academic Assessment 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dirty="0" smtClean="0">
                <a:latin typeface="Arial Narrow" panose="020B0606020202030204" pitchFamily="34" charset="0"/>
              </a:rPr>
              <a:t>Committee</a:t>
            </a:r>
            <a:r>
              <a:rPr lang="en-US" dirty="0">
                <a:latin typeface="Arial Narrow" panose="020B0606020202030204" pitchFamily="34" charset="0"/>
              </a:rPr>
              <a:t/>
            </a:r>
            <a:br>
              <a:rPr lang="en-US" dirty="0">
                <a:latin typeface="Arial Narrow" panose="020B0606020202030204" pitchFamily="34" charset="0"/>
              </a:rPr>
            </a:br>
            <a:r>
              <a:rPr lang="en-US" dirty="0">
                <a:latin typeface="Arial Narrow" panose="020B0606020202030204" pitchFamily="34" charset="0"/>
              </a:rPr>
              <a:t>(CAAC)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39419" y="1924834"/>
            <a:ext cx="2947531" cy="46763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May 13</a:t>
            </a:r>
            <a:r>
              <a:rPr lang="en-US" sz="3200" b="1" baseline="30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</a:t>
            </a:r>
            <a: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2014</a:t>
            </a:r>
          </a:p>
          <a:p>
            <a:pPr>
              <a:defRPr/>
            </a:pPr>
            <a:endParaRPr lang="en-US" sz="32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2" name="Picture 3" descr="potsdam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01714"/>
            <a:ext cx="34861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78" y="301714"/>
            <a:ext cx="4617090" cy="355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59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81" y="365126"/>
            <a:ext cx="10978019" cy="91253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General Education Faculty Handbook</a:t>
            </a:r>
            <a:endParaRPr lang="en-US" sz="48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81" y="1628383"/>
            <a:ext cx="10978019" cy="4548579"/>
          </a:xfrm>
        </p:spPr>
        <p:txBody>
          <a:bodyPr>
            <a:normAutofit/>
          </a:bodyPr>
          <a:lstStyle/>
          <a:p>
            <a:r>
              <a:rPr lang="en-US" sz="3600" dirty="0"/>
              <a:t>Gen Ed Assessment Sub Committee working this summer on updated Faculty Gen Ed Handbook</a:t>
            </a:r>
          </a:p>
        </p:txBody>
      </p:sp>
    </p:spTree>
    <p:extLst>
      <p:ext uri="{BB962C8B-B14F-4D97-AF65-F5344CB8AC3E}">
        <p14:creationId xmlns:p14="http://schemas.microsoft.com/office/powerpoint/2010/main" val="3328430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38" y="1327759"/>
            <a:ext cx="11486367" cy="5311036"/>
          </a:xfrm>
        </p:spPr>
        <p:txBody>
          <a:bodyPr>
            <a:noAutofit/>
          </a:bodyPr>
          <a:lstStyle/>
          <a:p>
            <a:r>
              <a:rPr lang="en-US" sz="3200" dirty="0" smtClean="0"/>
              <a:t>Response Rates as of 05/12/14 </a:t>
            </a:r>
          </a:p>
          <a:p>
            <a:pPr lvl="1"/>
            <a:r>
              <a:rPr lang="en-US" sz="2800" dirty="0" smtClean="0"/>
              <a:t>First-Year = 23.6%</a:t>
            </a:r>
          </a:p>
          <a:p>
            <a:pPr lvl="1"/>
            <a:r>
              <a:rPr lang="en-US" sz="2800" dirty="0" smtClean="0"/>
              <a:t>Seniors = 28.6%</a:t>
            </a:r>
          </a:p>
          <a:p>
            <a:pPr lvl="1"/>
            <a:r>
              <a:rPr lang="en-US" sz="2800" dirty="0" smtClean="0"/>
              <a:t>Overall = 26.0%</a:t>
            </a:r>
          </a:p>
          <a:p>
            <a:endParaRPr lang="en-US" sz="3200" dirty="0" smtClean="0"/>
          </a:p>
          <a:p>
            <a:r>
              <a:rPr lang="en-US" sz="3200" dirty="0" smtClean="0"/>
              <a:t>Survey remains open until June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, 2014</a:t>
            </a:r>
          </a:p>
          <a:p>
            <a:endParaRPr lang="en-US" sz="3200" dirty="0" smtClean="0"/>
          </a:p>
          <a:p>
            <a:r>
              <a:rPr lang="en-US" sz="3200" dirty="0" smtClean="0"/>
              <a:t>Student Incentive Winner = Victoria </a:t>
            </a:r>
            <a:r>
              <a:rPr lang="en-US" sz="3200" dirty="0" err="1" smtClean="0"/>
              <a:t>Vanderhall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Department Incentive 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8307" y="274638"/>
            <a:ext cx="1096549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5. NSSE 2014</a:t>
            </a:r>
            <a:endParaRPr lang="en-US" sz="72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102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rydgebc\Pictures\Workstuff\IESelfie04_17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0" y="1844040"/>
            <a:ext cx="6339840" cy="475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omic Sans MS" panose="030F0702030302020204" pitchFamily="66" charset="0"/>
              </a:rPr>
              <a:t>NSSE </a:t>
            </a:r>
            <a:r>
              <a:rPr lang="en-US" sz="2800" b="1" dirty="0">
                <a:latin typeface="Comic Sans MS" panose="030F0702030302020204" pitchFamily="66" charset="0"/>
              </a:rPr>
              <a:t>Student Incentive </a:t>
            </a:r>
            <a:r>
              <a:rPr lang="en-US" sz="2800" b="1" dirty="0" smtClean="0">
                <a:latin typeface="Comic Sans MS" panose="030F0702030302020204" pitchFamily="66" charset="0"/>
              </a:rPr>
              <a:t>Winner Victoria </a:t>
            </a:r>
            <a:r>
              <a:rPr lang="en-US" sz="2800" b="1" dirty="0" err="1">
                <a:latin typeface="Comic Sans MS" panose="030F0702030302020204" pitchFamily="66" charset="0"/>
              </a:rPr>
              <a:t>Vanderhall</a:t>
            </a:r>
            <a:r>
              <a:rPr lang="en-US" sz="3600" b="1" dirty="0">
                <a:latin typeface="Comic Sans MS" panose="030F0702030302020204" pitchFamily="66" charset="0"/>
              </a:rPr>
              <a:t/>
            </a:r>
            <a:br>
              <a:rPr lang="en-US" sz="3600" b="1" dirty="0">
                <a:latin typeface="Comic Sans MS" panose="030F0702030302020204" pitchFamily="66" charset="0"/>
              </a:rPr>
            </a:br>
            <a:r>
              <a:rPr lang="en-US" sz="3600" b="1" dirty="0" smtClean="0">
                <a:latin typeface="Comic Sans MS" panose="030F0702030302020204" pitchFamily="66" charset="0"/>
              </a:rPr>
              <a:t>First Year Student in OIE selfie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313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63" y="365125"/>
            <a:ext cx="10890337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Increase NSSE Assessment Data Usage</a:t>
            </a:r>
            <a:endParaRPr lang="en-US" sz="48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463" y="1825625"/>
            <a:ext cx="10910692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Office-led Focus Groups </a:t>
            </a:r>
          </a:p>
          <a:p>
            <a:r>
              <a:rPr lang="en-US" sz="3200" dirty="0" smtClean="0"/>
              <a:t>Student Investigators 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425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63" y="365125"/>
            <a:ext cx="10890337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6. Upcoming Surveys</a:t>
            </a:r>
            <a:br>
              <a:rPr lang="en-US" sz="48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8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Academic Year 2014-2015</a:t>
            </a:r>
            <a:endParaRPr lang="en-US" sz="48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463" y="2141951"/>
            <a:ext cx="10890337" cy="40350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CIRP Freshman Survey  – Summer 2014</a:t>
            </a:r>
          </a:p>
          <a:p>
            <a:r>
              <a:rPr lang="en-US" sz="3600" smtClean="0"/>
              <a:t>NSSE – Spring </a:t>
            </a:r>
            <a:r>
              <a:rPr lang="en-US" sz="3600" dirty="0" smtClean="0"/>
              <a:t>2015</a:t>
            </a:r>
          </a:p>
          <a:p>
            <a:r>
              <a:rPr lang="en-US" sz="3600" dirty="0" smtClean="0"/>
              <a:t>Student Opinion Survey (SOS) – Spring 2015 – Stratified Random Sample of approx. 1,000 students – paper survey to selected large classes.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6536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07" y="365125"/>
            <a:ext cx="10965493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7. Website Updates</a:t>
            </a:r>
            <a:endParaRPr lang="en-US" sz="66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825625"/>
            <a:ext cx="10965493" cy="435133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http://www.potsdam.edu/offices/ie/index.cfm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Planning and Assessment </a:t>
            </a:r>
            <a:r>
              <a:rPr lang="en-US" dirty="0" smtClean="0">
                <a:sym typeface="Wingdings" panose="05000000000000000000" pitchFamily="2" charset="2"/>
              </a:rPr>
              <a:t> Academic Assessment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182880"/>
            <a:ext cx="10888369" cy="1332769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Student Learning Outcomes </a:t>
            </a:r>
            <a:br>
              <a:rPr lang="en-US" sz="6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6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Assessment Reports</a:t>
            </a:r>
            <a:endParaRPr lang="en-US" sz="60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85" y="1515649"/>
            <a:ext cx="11724361" cy="5248406"/>
          </a:xfrm>
        </p:spPr>
        <p:txBody>
          <a:bodyPr>
            <a:noAutofit/>
          </a:bodyPr>
          <a:lstStyle/>
          <a:p>
            <a:r>
              <a:rPr lang="en-US" dirty="0" smtClean="0"/>
              <a:t>Reports due September 30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</a:p>
          <a:p>
            <a:pPr lvl="1"/>
            <a:r>
              <a:rPr lang="en-US" dirty="0" smtClean="0"/>
              <a:t>Sociology</a:t>
            </a:r>
          </a:p>
          <a:p>
            <a:pPr lvl="1"/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Politics</a:t>
            </a:r>
          </a:p>
          <a:p>
            <a:pPr lvl="1"/>
            <a:r>
              <a:rPr lang="en-US" dirty="0" smtClean="0"/>
              <a:t>Psychology</a:t>
            </a:r>
          </a:p>
          <a:p>
            <a:pPr lvl="1"/>
            <a:r>
              <a:rPr lang="en-US" dirty="0" smtClean="0"/>
              <a:t>Music Theory</a:t>
            </a:r>
          </a:p>
          <a:p>
            <a:pPr lvl="1"/>
            <a:r>
              <a:rPr lang="en-US" dirty="0" smtClean="0"/>
              <a:t>Theatre/Dance</a:t>
            </a:r>
          </a:p>
          <a:p>
            <a:pPr lvl="1"/>
            <a:r>
              <a:rPr lang="en-US" dirty="0" smtClean="0"/>
              <a:t>Music History</a:t>
            </a:r>
          </a:p>
          <a:p>
            <a:pPr lvl="1"/>
            <a:r>
              <a:rPr lang="en-US" dirty="0" smtClean="0"/>
              <a:t>Music Composition</a:t>
            </a:r>
          </a:p>
          <a:p>
            <a:pPr lvl="1"/>
            <a:r>
              <a:rPr lang="en-US" dirty="0" smtClean="0"/>
              <a:t>Music Performance</a:t>
            </a:r>
          </a:p>
          <a:p>
            <a:pPr lvl="1"/>
            <a:r>
              <a:rPr lang="en-US" dirty="0" smtClean="0"/>
              <a:t>Music Business</a:t>
            </a:r>
          </a:p>
          <a:p>
            <a:pPr lvl="1"/>
            <a:r>
              <a:rPr lang="en-US" dirty="0" smtClean="0"/>
              <a:t>Study Abroad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99" y="239865"/>
            <a:ext cx="11065701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Other Business</a:t>
            </a:r>
            <a:endParaRPr lang="en-US" sz="66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99" y="1825625"/>
            <a:ext cx="11065701" cy="4351338"/>
          </a:xfrm>
        </p:spPr>
        <p:txBody>
          <a:bodyPr/>
          <a:lstStyle/>
          <a:p>
            <a:r>
              <a:rPr lang="en-US" dirty="0" smtClean="0"/>
              <a:t>Next Meeting tentatively scheduled for Tuesday September 23</a:t>
            </a:r>
            <a:r>
              <a:rPr lang="en-US" baseline="30000" dirty="0" smtClean="0"/>
              <a:t>rd</a:t>
            </a:r>
            <a:r>
              <a:rPr lang="en-US" dirty="0" smtClean="0"/>
              <a:t> 3pm Location TBA</a:t>
            </a:r>
            <a:endParaRPr lang="en-US" dirty="0"/>
          </a:p>
        </p:txBody>
      </p:sp>
      <p:sp>
        <p:nvSpPr>
          <p:cNvPr id="4" name="AutoShape 2" descr="data:image/jpeg;base64,/9j/4AAQSkZJRgABAQAAAQABAAD/2wCEAAkGBhQSERUUEhQWFRUUGBgYFxYXGBgWGBoXGBUYGhgXFxYXGycfGBwkGhcXHy8gJCcpLCwsFx4xNTAqNSYrLCkBCQoKDgwOGg8PGislHyQ1Ki8pLywyLC8qLDUpLjQvNDQsLS41LC4sLCwsLCwpLC8qLCwsLCwpKSwpLCwsLCwsKf/AABEIALkBEAMBIgACEQEDEQH/xAAcAAACAgMBAQAAAAAAAAAAAAAABwUGAQMEAgj/xABQEAACAQIDAwgFCAcFBgUFAQABAgMAEQQSIQUGMQcTQVFhcYGRFCJTodEVMkJSkqOxwRYjYnKCk7IkM2OiszRDVHPS8HS0wtPhJTVEg/EX/8QAGwEAAgMBAQEAAAAAAAAAAAAAAAECAwQFBgf/xAA2EQABAwEFBQUHBQEBAQAAAAABAAIDEQQSITFBExRRYXFSgZGh8BUjM7HB0eEFIjJC8YJiNP/aAAwDAQACEQMRAD8Ab22t4I8MBmuzvoqLa51tckmyrcgXJAuQOJAqHO8uJP8Au4V7CzsfEgD8KjMU5mxE5YAjMUN+iNMyqgHfnY/v9taMLiCrZGuVuQkh6SOKE9LDr6bdYNcqe1vvFrNF1oLLHdBfjVSp3rnvYCFj1LzhPjrp42rLb0YkcY4/Jj7gxPkKjyto2e/AsAOCqBIVvbpOl7nt4a33TQoguZMptfM7ad+W4Hlaspt0gOfkpmCEaLsO82IAuRAB1nnB534V5XenEngkZ7llt4FrA+dRnOxkg+kQkjh83TtH6zj21vGJB1GIj/y/+5SNul0Pl+FExQaALsO9GJHGOMfwTH3rcUJvVOeHo+na9/EX0qN+VFHHEIP3gU8rtrXo4kOP72Bx0XYH8zT32bU+X4RsoOXmpI7z4j/A83+NeF3rxB+asLfuiRh5jQeJqMeQAXHMEjhZ1F+4kaVt+VO37yL/ANynvsuh+Sexg5eKkP0lxfsk8m/668/pXPexWFb8MwlW/YCdD4VGHaJvcPbsJjYeGVwfM1h9oEixZLdVgQfOSgWybUhGxh4DxUz+kWJ+rD958aP0ixP1YfvPjUEkulg4Xszwqv4ua2C/t4x2ZkPvyU98k7Seys/BTP6RYn6sP3nxrW+9GIGmSInsEh9/AeJqIZyP9/Gf44x+KV7XHqBYkHtzxH8GH4CjfJe0gQ2cqUG8uLPCOHxZh/6jWG3qxI4xxjwdv6ST7qiWxgJ0c/agH9RvWBKPrr4zgearp4Cje5dXI2EHJTEe9U7fN9HPcX+NbP0ixP1YPvPjUS0yn50kB72v+Na8yDpw57mUflRvkva8kbGD1VTX6R4n6sH3nxrB3lxA6IP8/wAahGlTo5gHrLoR5W191awV+tEP3TEPe1/yp73L2vII2MHAKbbe2YcThx4v8ax+l8vXhvtN8aiRiQPpnwaC35VkYu1zzqgD65j/ABRhbyo3uXtfJGxg4Dx/KlRvZP0CE9yyn8Kz+lWI+pH9if4VFR7YjOjcPrKylffZvIGstioLaSle0mSw8Lj8aRtkw4+ASMMPBSv6U4j6kf8ALn+FY/SrEfUj/lz/AAqH9Ig6ZYT2nMT73oWeIEETE24KnqqR1HnCVt3EUt8l4nwS2MPBS53tnHEQL+8JV/qtWU3rmPA4c9xf41wfKKfR98ka/gTXl5w3Ew/xSBvyp75Lx+SlsYFKjePEngID/M+NZ/SLE/Vh+8+NQ681wzRs3Ump8kuTXsk/R53xdkHvbMPKjfJtD5KW7xHIfNS6bzzg+tFG46QrsreAZSD4kVO7L2qk6ZkuLGzK2jK31WHQbEHqIIIuDVBknYHm4wuckXIuQo4ktf5zW1t59AMvuoAmJyoTlkikL31JeKWNQxPX+scE9g6hWuz2l7nXX6rPaLMxrLzdFxK+V5+ovK3isrAnyK/Zr3iMPeOOK3EXPWMoBJHU2Yix6OPRXPiBdpwPrT/5pTb+k+VbtuYrJG8g9jIQe4Bh/wB9lcyfCU04laQbrAeX0S53h3ylzvFDIVQEqzroZCNMw+rcWBtxtVVeQniSe/WvNFaAAF4ee0PneXPKKLUUU1Qi1Fq24TDNJIka6s7KqjtYgD3mmdvRyf4LC4CR/X5yNQBJm+fIWAAycLE34cAKiXAEAnPJWxwukBcMglZaprdndGbHMyw5AEALO5IUXvlGgJJNjwHRULTI5GsSM2Kj6Ssbj+FmU/6i0pHFjHOGgJ8FKzsEkga7Iqh7Y2PJhZmhmUB0te1iCCLgg9IIN647VfeWHDWxUL/XhA8Udh+GWqFTa680OGoB8VGZmzeW8EWotRRUlUi1FqKKEIooooQiiiihCKLUUUIRai1FFCEUWoooQii1FFCEWotRRQhe4pmXVSV7iR+FW7dffKUusM0l1chRI2rLft6bmwub2veqdWVaxuOI1pEVWiz2mSB4cw/lPHC4dVLWHzQFHXr6zE9ZJy69Nq6t2P8Aa1/5WJ/8xBXDHJeLnB85kUk/w3v4XJqV2HGFxiAcBBKB3B8NSsp98PWi9vaD7oqKlQ55WB0Mzgjr/XMB4euT4CtG3QGwLHqha3hGV/AmuqY/3w+tNIv2pSD/AJbnwrm2pf0ZwDoRMtuy0hHll99VTfEPUoI913fRJeiiir14BFFFFCSsXJ5h8+0sMDwDlvsKzfiBV55X8URhYYxf9ZKWPdGnxeqfyXrfaUXYsh+6amXvfvouzxDmiaXnec4OFtkydam98/urM+u2ZyDvOgXUs4G7PqaYpE1dOSiUrjwtjaSKRfIBx70FTycscPThGHc6H8Y6mdhcpuHxMyQrHMjyHKLhCt7HiQwIGnVVr7xBAbWvT7quGOIPBEnkVEcsmGvDhpPqvIn2lRh/QaVdOTlYivs8H6syHzVxVT5Mdg4ad5HxBVmiylYnIVSDe7tc+sBYC3DXWqbI6tnY7l8sPopWuIvtN0aqq4HYOInF4YJZAOlI2YeYFasbsyWE2mieM9Tqyn/MKbuP5QwZOYwGHbFsmhKXWIdiBRw7dB1XqdwBkxUDJjcIIxpeNnSRWB6VAOZGH/8ADVrnlrbzm0HXHwy8CUm2Rj/2tdU9MPFfPlFWHfbdn0LFZFuYnAeMnjlJIKk9YII8j00zMXutg5NntzEEYDQGSJ8v6y/N5lJf5xNxY69YqTntbQnUgDvy7lQyzOeXDUJJUUU2OS3d6E4QzyxRszyOA8ihgI0VQbBtB62e57Oym5wYLx8s8TRVwwmV10JT1sggZyFRSzHgFBJ8hU0dnLjdotHhFCRyytkFrBY9SWt0AKC1vCmjiMZg9i4dQoOZ+AW3OykcWdz81b+A4AGh7rpoMTp60Csis9+riaNGqUGI3exMYzPh5lXraNwPMio+voDdfeRsZG0nMSwKLZS7Ah78cugJt3W7aWPKrFCuOtEFDc2pmC6DnCW4gaBsmS9vxvUGSEvLHNoRjxGP15UVk1mayMSNdUeCptFFFWrCipHCbt4qVc0WGmdfrLG7DzAq78mWxMGYnxM7RtJGxGWQgJEoAIcq3zieg6gW66m5eUSSaQpgMJJilXQyHMq+AA9UfvEdwqJLq0a2vkPHGvcO9bY7O26HPdSuQGJSixWCkibLIjI31XUqfI1pr6DbA+m4bLjcNzZJtkLpIV00eN1N1PfbxFI/eTYbYTEyQMb5D6rfWQi6t4gjxvSa8OJGoz7/AF9woz2YxAOGIKjKKKKmsiKKKKE06cKwOHQdKxxn/KLd4Oo86lN2xbGhb3Cwy2vxsXw1hfptUUi2QDrjiXx4D8amdgqPTV7YZr/zMNRZfij1ovezD3J6BRzi8rD/ABpm8nYfnWrGaxMO2b+mS3ub31vj/vpex5vfNp/Sa8bRQCM24kSE+EVr/hVEx94eqsHwx0+iSFFAoq9fPkUUUUJK28ln/wByj/cl/wBJqneWZtcIP2Zj5tH8BVe5NMakW0IzIwUMsiAsbDMyELcnhc6eNT3LHOjNhgrqzKJcyqwYgEoVuBwv63lVJadsHUwofmF0GEbo4c0uKsvJwl9p4fsZj5RtVapn8l2CwQCS87/axnBR3CWzZlGRTbP6pve5sT0VaTQE8O/5LPZ2X5AFLcq0ltn2+tNGB4K5pdbkbtDG4oRsxWNVLyEcSoIGVe0kgX6NTVp5XtuI3NYZGDFCZJLEEAkZUXTptmJH7Qqp7mbyehYoSlSyEFJAOORrXK9oIB8LdNZ7Mx0cDW60OfE1OPjitNpex1p/dlhVNnbO3MNsrDqFjsGuI4Y/VzFQLs7nvF2Nyb1A7pcpEuLxiQPDEqOH1XOWGVGYalrdHVUxi9u7LxkQE0sDqDmAkLRuptrYaN2EC4Nqjtmb47Kw0yxYZAokOV5wpVVBGl3f12F7X4Dp6KhFFeZ7xlXa1p5E6dMlse8h4LXgNwwCjuWaP1cK3Vzy/wCmR+dTPJVtjncEIzq2HYqR1xuSy37Ll18BUVytbUgeCKNZUeVZM2VGD2UoQSxXQdGnGqduPvN6Fig7X5pxklA+qTowHWpsfMdNNkbn2cMOBoO4jL5LO+YR2surgc1r3n3afD45sOqk5nHM/tK59S3brlPaDTI3ukGz9kCBD6xVYAR0lgWmYd4zD+IVZphh2CYlzEyxAtHOSLIGGpVr+7r7aTe/u9nps4yX5mK6xg6XufWkI6C1hp0ADtqxjzLQlpFM68eA5DPuCJGNszXEHF2XRS3JNtKCPENHItpprLFIQCBo2ZLk+qW0FwNeHTTJ25OIoxKMKcS6aWRIy6jje7Ata5PzQa+elYggg2I1BHXTF2ByusihcXGZLcJUIVz++p0Y9oIPfRJGb4kbmMKVIqOo/wAKjZbS1rNm/DgaLXtnlNxspKQQmAnS4DSS9wZgLHuUGovA8mmOnUyMoQm5AmYq7k63sQSLnpa1Xk8r2DtxxHdkH456gdscsJIIwsOQn/eSkMw7Qg9W/aSe6mHSZBgHUj5NzPgm8QnGSQu6JdYnDtG7I4KshKsp4gg2IPjWuvc0zOxZiWZiSxOpJJuSfGvFXLmK3cnW6aYyV2mvzUIUsoNi7MTlW/QPVJPdTC3p3xh2aiRJGC5W6Qp6karcgMxA6SDoNTY6ilzyf72rgpnEoJilADFRcqVN1YDp4kEdtMTam0tk4pVeeXDyBAcpLOrgHUjKLOdeixrNI1zpAHAllNONdRqKdy6tmc0Qm4QHc1x7i7+S46eSOSKNAsZcFM97h0FjdiLWY+VVflgitjIz9aBfc7r+VWzYO+mzll9GwyCJGB/W2EaM4PqqSxzG4zWLEa2FtarPK3tGGSSBYpFd41cSZSGABZSozDQn5+nRpQ2O7PVraC7pSla8sKomdes1C+pql/RRRWlclFZUa1ispxFCadRGh/ZWK3gb/lUnu2P7YvZHih5YiAVyYNVLMDbREJB6rNr3V17ttfFqeuLEkdxngIPkQajZT74D1kvfWg+7PRckI/WT/wDMb/WmrnxR/VkfVEw8Mqka/ukV6lazz24tI1u9cQwHvkHvr3tC3N3HSkpv1+qo/ADyqqX4p6lSHwx60SPFFAoq9fP0UUUUJIooooTRRRV43c5Kp51V525hG1ClS0pHXk0y/wARv2UiQBUminHG6Q0aKqj0U233Q2PhTlxEoL8CJJje/akQGXxrMvJrgMUhfCSlf2o3EyC/DMp9YeYqJe0YmtOh+2HetG5yHAEV4VxSjvRU7vTudNgWXnMrI98kiXsbcQQdVOo0PheoKpdFlc0tNHZoooopqKzmNrdHG3b11iiihNFFFFCSKKKKEIooooQii9e+YbLmynL9axt58K8UJoooooSRRRRQhFZTiKxWU4ihMJ3c4CADqAAWCgseGmew0HTapLYDA4xCNQYJtf8A9mGrhRWCFlChQASOltLsdDpp134V3bA/2xLcOYm/1MNUbJTbCnrBe/n+E5ReKj9ZyOjEPftBn4edvKsYrSK3Us48tK2z8ZP/ABDf+YrXjPmN2LP/AFVVN8TvKf8AQdPokkKKBRV6+foooooSRRRRQhX7kq3ZWaRsTKt0hICKRcGU63PWFGtusrUjyob5SRyeiwOU9UGZ1NmJYXEeYagZSCevNVg5NsOF2bCR9NpWPfzrJ+CClVvpMW2hiifbyjwVyo9wFZmOvzO/80A7xUnrp0XUk9zZmhubs1C117L2rLhpBJC5Rx0jpHURwI7DXdulsVMXikhkk5tWub6XNhfKt9Mx6L+/hTIl5HMKfmviV78jf+gVc6RrKXjTx+iyQ2eSQXmJdby74T44RiYIBHewRcoJa12Op10HDTSoOmdvHyWwQ4WaWJ5jJEuezlMpCkZhYIDe17a9FVvczcQ49XcyiNIyFPq52LEX0W4FrdJNJsjC28CKDupTwTkgm2l12JKqtFW6HkxxbYmSEABIyAZ2uIyCAwK9LEqQco4dNqtuH5G8OABJNMXPSoRF8FYE28ab5GMwcaIZZZX5BKSirNu5uQ+LxEiI4EMLEPNbQgEhco6WYC4HR00xRuzsrCWSUQBiP/yJAzn9oqTZR3AChzw00xJ4AVPrqiKyvkF7ADiUlKKdG2+TjBzxFoUEL5SyPGxMZ9W4upJBUjpW35UoNm7OeeVIohd5CFUXtqes9A6aI3tkFW9OdVGazviIB1youainBsrk5weDjMuMZZSvzmkOSFT1KvFz33v0CtkPyLi25pBh87aKAkmHYnoCOQoJ6h09VISNP8akcQMPz3VV25uH8nAHgSk3RVu313G9BdZFLPhna19M6niUY2tcgGzW1sdNKs+D2PsPEKBGwjY20eaSOS56LSkqT3XqYIIvDEcsfkqhZ3FxaSARxVjilEeyBnAKLgrlDwN4dBbhqxHnSHr6K2lsaOXDPhmLJGVSO6soYBCtgC2h0S3DrqmbQ5IIFid1nlXKrMC4QoLAn1iLadtZ4JA6uJxc6mB404clvtdne67dGQSoooorSuOiiiihCKynEVispxFCYT72fH6muobo7Mqi3uJ8azuz/tUYP0YZ1+zNh1v42vWjASNe3RceA5tSP82aund//brf4c/vfCn8SapsX/0UXvJ/huXFLHm54DiZZrd/ONb32rXjfmN2rOR3ZjW4SWkcAXLTy+XOMSf++uja4sDb2cn4CozH3tOZVv8AQdPokWKKBRWhfPkUUUUJIooooQm/yT7XEmEaAn14GJA/w5De/g+a/wC8Kr3Kfuk6TNi41JilOaS30JD87N1Kx1B6yRVN2RteXDSrLC2V18QQeKsOkHpFN7d3lJw2JULKy4eUizK5/Vt15XOlj1N5njWVzHskMrBUGl4a4ZEfb0OpFJHPEInmhGRSVrqTaU1solkt9UO34Xp24jcDAz+v6Ovra3hZlU9wQ5fIV4XY2ztnfrCsULLqGkYvJ/ArEm/aBerBaBoHV4UNft5qG4vGJcAONV6xztDshufJDrhAj3452jChT1tcgd9UPki2kUxbwknLNGdOjPH6ynyzjxrl3838ONIiiBWBTfX50jdDMOgDWy9tzrw5+TRrbTg7c48Oaehsf7HB39qk/wDX4803zh07LmQoFeeU/eubDRxRQMUaUMWcfOVFIAVD9Ek3uRrpSyj3pxaqyjEzZXBDDOxvfjxOl6v/ACyYS8WGk+q0iH+IKw/pNKyiyu9yynAflV21zhMRVfQG52x48LhYo4nEob1zItrO7W1HYNBr1VW8TsPZOHmeTFYjnpcxLLLJzhzX1zRxLdjfoOnZVW3B389DvDMC0DnNddWjY2BYD6SmwuOy46iwMRgtmY/9Y3o8rEassnNyfxjMrE/vCofujkcTUh2OABphShwr0I+a2MeyaNoaBUaFVDe3lSEsbQ4RSiMMrStZWyWsVRBogtpe97dVUWIywOkgDxsCHRiCvDgy3Go91ObD7A2XhCHth1I1DSyiQjtVWY69wvVY5Qt/sPiIhBCOeIdX51lsq5TwjDesb8CdBa41vpZG4Vo1pA4kU+eJJWeeM0vyPFdAFL7N3Rmxwjn2pIz6Ax4ZbRgA63fKBYkdA16z0Dtm3r2Zgjzac0CvEQRB7Edb8CfEmpyPER47DM0bHm50Zcyn1kzrYg9TLe1j+dUWLkejju8+LtEurEII9O13ey+Rqlj9o9zXkgg0DQSMOOGJryw5LW9jowDEAa5uKtm+KLNs7EH5ytDzqm1tRlkU26D/APNJjdiLNjcMp4GeIHu5xae02ERsKY4rGNsOUjINwUMNkOY8dLa0g9h40Q4mGVuEcsbnuVwT7galY6AOGgc4YrPbv5sceCanK8L4JT1TqfNHpQmdrWzNbqubeVfQG8mw0xuHeFmsHyukg9axGqsBf1gQSOPA0rd7OTk4LDiYTiQZwrDIUtmBsQSxzcNRpULHI3ZiMn9wrUa5kot0Dy8yAYUCptFFFbFykUUUUIRWU4isVlOIoTCekMuQFv8ADB8jb867Nij/AOoH/kyf1YaoxjcMP2EUfxNUjsFr4+/+DJ7mw1V2Rvvweq95OPduXCnz5yOiYpfqzT3a3gU8q87QOknT6sv4LWQ1vSv2Z2fvCuD7yhFbsfGqRSyXuObkPmCbg92g7KomNJXHmUwf2d30SJFFFFa14JW7c3k9kxo5125qC9s1rs5HERr7sx077EVcp9kbFwn6uXmi40bO8kr3/aEWinssKsG5+IR8DhjGfVEQTT6LqLMO8Nc+NKLeXcbE4QlnXnIr/wB8l2U9r9KHrv5mqGP2j3MrS7pqefGnClOa6joxBG1zW3q5k4qxb3bv7NbCNiMJLGjLayLIWD3IBXm39dGtr1aG46aXVFFXrnyPDzUADoiiiihVL0rkcDbu0ryaKKE0V0bP2g8EqyxNldDdWHQe48dNLVz0UIBopjb29uJxgUTvdU1Cqqot+uygXPbUPRRQm5xcalFFFFCiiiiihC6sDtSWA3hleMnjkYrfvsdazj9rTTkGaWSS3DOxa3cCdK5KKdTSilU0opVN6sUuH9HE7iHUZAbaHit+OXsvaoqiilWqCSc1O7J34xmGQJFMcg4KwVwO4ODbuFc22958RiyPSJS4X5q2CqO0KoAv21F0UVTMjiLtTRFFFFCgimbycbn4WfDc/NHzrmRlszEIAoX6KkXJzdNLKm7yQTXwcq/Vm/qjX4VntL3Mhc5uY+4W2xNa6YBwqqHv9suPD46WOFcqWRgoNwMyAkC/Rcmq+nEVZuUuW+05/wBnIvlElVlOIrR1WeWgkNOKdgHT1tF5XX8yalNgKBjVt0wzE9/OYaoyaT1COkKrf991qlNhH+2p/wAib/Uw1Ky/Fb60XvLR8IqOEmWWXQkPJIPFZXIHiGby7a17RmBgYBSsaISbi2oXRQO+3iABfWvcp9dv/ES/1SVxbXkvh5CpLZY2PrXyqMpux0GtuF9dR0a1TK0bQnmUZRV5fRJyiiir18/Uxu7vXPgmJhb1W+dGwzI1usdB7RY0zNg8quGmsJr4dzpc+vEf4gLr3MLdtUx+SnGiPPaO9rmPP640vaxFr9l6p1VvjZJ/IVprqO8Yha2TTWfDTgU5N5uTfD4pOcw2SKVhdShHMyfZ0W/1l06xSgxWFaN2jkUq6EqyniCOINMXke2jIWnhJJiCCQA8FfOq6dWYE3HTlrzvTsRMTt2KHokWNpbdSxlm8SijzqMZcHmNxrgCDrnTH76q2ZjZWNlYKEmlFTsJuli5Yuejw8jR6nMBxA4lRxYdwNRFO7f/AHmbBYZeZAWSQ5I9NI0VdSo6wCoHVe/RSSJvUo37RocBSuXT6Ki0xNidcBqdVkxmwNjY8D0G3GxoRCSABck2A6yeAp5b2wLFsmaMKCkcKKq20Bui5gOg6k343pd8m278OJxBaaULzRRkjzKjO2bTVvoggXtrqOFSY4PqRoSPBOSzFj2srmovbW5eKwkYknjCqxC3Dq1mIJCkKbg6HyqMl2bKq5mjkVfrFGA8yLU997N6BgYOdaMyEyBVUELZirG5YgkaAjQX1qO3Q5Qlx7NEUaKQKWtn5xGUWDcQLHXgQbi9UtmvRbUN4+XD0FofZIhJs79Ckiq30Fe5sOyfOUrfrBH406Nvb04XZTKiYazyqXPNBIxbMRq1iTqDpwrv2DvTBtKJwATltzkMoDaHg3Uy9F9COym6ajNpdNM9K040qoixtLrl8XuCQlTWwtzsVjEZ4IwyqcpJZVu1r5RmIubEeYqT383TTC4tFjOSGezJmOietlZSepTrfqIpsbrbFiwsCRQPzi5y3OZlbM5y3Pq6AaCwqUkoYy+Mcqd/y71CCyF8hY/RIRdlylmURuzISrBVLWINiDlB6a55IipIYEEcQRYjvB4U1peWNEmKejOI1YrcSANoTchAuXwv41btqNhzF6VLGkwij5xWKK75CoYZc/WCOPCh8lxwBBxNBlnwOX2Um2Rjwbj8s8F8/JhXIuFYjrAJHmK1U49mcr2HkkVHSWFSbByyso6swW2UdovatvKHuhHPBJMiBZ4lL5lAHOKurB7fOOW5B46W6aRlo4NcCK5HCnTkUt0DmF0bq0zSZjjLEKoJJIAA1JJ4ADpNMXYXI+zqGxUpjJ/3UahnH7zH1QewA99Z5Jt2iWOMkAyqCsN+l72ZwP2RoD1t2Vat6N3cbi5AkWIWDDAC4TnOcY29YsFAvY6Bc1qHSC/swQDma/QYY68hxqpwWYXNo5pPAKDxvI3FY81iJFbo5xVZfHLYjv1pa7X2VJhpnhlFnQ2NjcagEEHpBBBHfTmfa2F2Vh+akxDyst2ys/OSsxAFgtyIl7Dbp4mk5t3bDYrESTuLGQ3sOAAACqO5QB4U49pU38tDShPHD/KqNrZE0C6KO1Ga7ZdycWuH9JaEiKwbUrmyn6RS+YDttXnYW52KxmsMfqcDIxyJ9o8T2C9ODczaXpWAhZwHJVoZAeBK+pY96ZSe+qlvVyoPDM0GDSNUhJQsygglTYhEFlRAQQOu16GyXnOaBiD3Y5ePDzTfZomNa9zjQ+Kru8HJxiMJAZneJ0UgNkZiRmNgbMi3F7DTrq48jkR9Fm/anUDwjHxqlbycoE+NhWJ1jRQQzc2GGcjhe7GwF72HT4Vdtw9pRYbZDzBxeMyu4uLiTRY1t22QjvNKRjnxFppU0BpWmY48s07OYxPeZkAc0tt6cZzuNxDjg00hHdnIX3AVGKdaCaxVxNTVc8mpqngF9UOdRzdiOy1/wvUjsH/bEt7Cb/Uw1RmBxByA/VjRh9gn8hUju4tsVGOrDy/6mGpWX4w9aL305rCegXAwvKw/xpz/AJ2H51y7Zl/sUgvp6O/nqB8K61P62U9Tze+bT+k+Vcu18PmgVD9OM/ih/OqZsZacyk4F0VBw+iTFbsFKFkRmF1VlJHYGBI8q1MpBseI0PfWKvXgcl9G87Fi4XMcmeOVWGeJrMA3bxRuwjrql/wD+O4fNpPNl+rlQn7X/AMUrcJjpImzRSPG3WjFT5g1JSb5Y1hlOLnt/zG95vc1mbA5lQx9AcaEA588F0nWuOShkZU9U1cVjsFsaAoo9c683mzSyNbQyH6KjuA42FUHc7eEvtdJ52F5mdWPAAyIVUDqAOVewVUXckkkkk8SdSe815q5rA2utc+frSizvtJc5tBQDIJ5b9bonHQoqMEliYlc1wpDABlYgeqdAQe+qjsHkjmMqnFNGsam7KjZ3cD6IsLKD0knQVF7K5UsZCgRikwXQGVSWt0DOpBPjc1ybd5QsXilKM4jjPFIhkB/eNyzdxNuyqoY5IxcqCBkaGvhl6yWiWazyHaEGvDRN7erANicHiI47M0kd0ykEMQyuAp4a5bDvpJbsRf27DKwI/XxAg6EfrBpboNWzcXlGTDxDD4oNkT+7kUZioJuUZb3K3uQRqOFuqt74bwJicY08KmMerY8HJUf3jWOjHs6h01KBjoqg5VqDrjoeY46qNpljlDZAcdQmTysKDs8k9E8ZHfaQEeRNUDk32pHBjlaVxGjI6Fm+aCy6XPQLjjUTtfeTE4oKMRM8gT5oNrDtsALntOtRtOKIRxiOtc/Mn7qqa0X5to0cPJXjlW2vDNiIhC6yc3GQzIQy3Lk5Qw0Nh1dffRyQq3pz24CCTN3ZkA/zZfKqPTa5KsHFDg5MQ0iAubOSwHNxxnQN1XN27fVoeLsRa0VoKDwoPypQOMtovnDVcPLNKP7Kv0gJW/hJjA96tVh5LBbZ0XbLKe/1wPypXb57w+mYt5RcIPUjB6I14X7Tqx/ern2bvRisPG0cM7xo2pVT0niR0qe0WNQMFYRFXQY9KfZTFqa20Okpgte8CAYucKbgTSWPZnNNCXerCnY9jNGX9FWIx39fnObCEZONri9+FhSfJoq94DyCdDUdQs0c5jvU1RX0Ij5MADIfm4S7k9mH1vSW3M2XHiMbDHKwVC12ubZgovkBPS1reNMDlW3nVIThUYGSYgy2N8kYNwptwLEDTqHbVMrC8sHA3j/z96rTZHCON8h6Kobhb6HByBJWY4Z7hl45GNv1ir1i1iBxBPTamjtzYke0IUZcRIq29WSFyY2B6GS9m9xpBV17P2vNAbwyyRk8cjMt++x1qbmVdfaaHKueHAj/ABVw2q4248VCY0PI3Hm9bFMV6liAJ8SxA8jUvtfdfZmEwjLNGqDKbOxviGa2hQ8Sb9AGXr0pZy78Y5hY4ubwcr71sah58QzsWdizHiWJJPiaQa+oLn9wFPHP6KRtELQbjPFNzkgk/sT/ALM5t9hDS13twpjx2JQ9E0nkzFh7iKmdy9/vQY3jaHnVds4s+QhsoB+ibiwFQG39sNisRJOyhTIb5V4AAAAa8dANaGsIe92hu+QooyysdAxozCj6YmyOSMyQK8s/Nu6hggTMFBF1znMNbHUAaXpd1btl8qGMhjEd45AoAUyJdgBwGZSL27b1J96n7KV55eSqgMQPvQaKt7U2c0E0kL2zRsVNjcXB4g9VctbcVimkdpHOZ3YsxPSzG5Pma8RRliFHFiAO86VM5qnM4J1bLiukQ4B4QL9ygH3NUlu018VHfjzEwI6iJcMCPMGtGHhyrCv1Tl8BE1/C4HkK3bsG+KQ/Whnb7U2Ha3vtULIazj1xXu5qiIjkuJlPOSnozzg/zSR+fnWZyLRXtbJrfhbICb+QrcyWknU8RK/kxzj3MK4IE58IWH6tLW/bIFrn9gdHWdeFrxlHvCTxKvj/AItpwVS3g3JeZmnw4ADm/Nn1Setxfhc65T39NhU5dgYhSVMMlxxspa1+Fyt6dEqXFrnttxPZ1+WteEnKi3qRL0CwJ8gQB5mobQjJcu0/pEUjrzagnwSUOzZfZyfYb4Vj5Ol9m/2G+FOsYs/RkZx0+rm8AUAC+Nbedc8FI/eYD8CaNqdVk9ht7fkkX6O17ZTfqsaymFc8FY9wJ/CnkYWPzmQeBf8AEi1ehhh9KRu5bKPCwLDzo2w4I9ht7Z8PykY+CcalGA7VI/KvXydL7N/st8KescUam4Fz1m5PgTwrDY4EWKyKOsDX/ISfdUdudGpH9EHbPgkZ8my+zf7DfCj5Nl9m/wBhvhTseWPoYE9Ujupt4616FvquD+xID784o254JexW9vySQ+TpfZv9hvhWGwMg4o4vwurfCnpCXDXLWTqZlJ7OA/Emsz4kNdEs5PHpVe1ujw4n3hbwa5I9it7fkkUcBJ7N/st8Kz6BJ7N/st8Kd86hVWJTcgqTc3ICsGzN32sO/sr1gtXcjgAFJ6MwJ/AH31Lb/tvUT9iNpW/5JG+gSezf7LfCvIwjngjfZPwp6PhTa5QM7dYzKg46Dpt2ak9Q4YEZtbIznrdY1HkOHlS3gJexW9vySO9Ak9m/2W+FZ+T5PZv9lvhTvTANx9RP3VJ/6RfwNbPQx9J3Pkv9KintwpexG9s+CRnoEns3+y3wo9Ak9m/2W+FPL0ROh3H8RPuNxWto2Xgwcdvqt5gWPkPGmJgdE/Ybe2fBJH5Pk9m/2W+FHoEns3+y3wpzaDokXuLG/wBkkedqMp6pfFx/11O+n7Cb2/JJn5Pk9m/2W+FY9Ak9m/2W+FOpcIT0IO9nb3cD51s9D7Yv5VveHvUTNRR9ht7Z8Ekvk+T2b/Zb4UfJ8ns3+y3wpzvHl4qR1NGXPmOI8iK2qoZdcxt1gqfKw/CntOSkP0Jp/v5JJ/J8ns3+y3woGzpT/u3+y3wp2eijoLDuZh+dHo5HB3HiG/qBp7RP2CO35JOYfdzEufVgk8VKjzawq3bsbnHDyrLibX+gAbqH6M56D1dF+m9hV2yv9Ze/Kb/12v4eFHMXBDHODoQwXh1aAVEvqtVn/SIonB5qSOOS94d7y9iD3tr7go8627srbFIPqwzr9mbDrf3VHJK0BtYMhOjE2PQMrN18LMeNrHWxMpuzETir/Uikz24AyzRso+7fy7atsjSJxTL/AFbbThG71qpLeHdfnznjbI5ADg/MkUXsr21HE+sNbGxuNKiZNh4ngYENuGWUW8MyqR5VdaK68lnjkNSFzI7TIwUCpHyJiPYtbq5/TyvWV2HOOGGX+YlXaiqtziVm+SclTfkzE+w+9Sj5LxPsPvEq5UUblEnvsvJU35MxPsPvUo+TMT7D71KuVFG5RI32Xkqb8mYn2H3qUfJeJ9h94lXKijcokb7LyVN+S8T7D71K1/Ic/wDwy/bjq7UUbnElvsnJUkbDn/4Zf5kdHyPiuHNEDqWRF9418iKu1FG5RcEb5JyVKXY2IAsILA9Uqg99+N+2vEewZ1AAgNhwHPj8zV4oo3OJG+SclSPkGf8A4cHvlU0fIM3/AAw/mJV3oo3OJG+SclSBsKfow9u6VR+FHyJiPYH+cPjV3oo3KJG+SclSk2PiBwg+9U/jXv5MxPsPvUq5UUblEnvsvJU35LxPsB/MSj5MxPsPvUq5UUblEjfZeSpvyZifYfepR8mYn2H3qVcqKNyiRvsvJU35LxPsB/MSj5LxPsB/MSrlRRuUSN9l5Km/JmJ9h96lHyZifYfepVyoo3KJG+y8lTfkzE+w+9Sj5MxPsPvUq5UUblEjfZeSp3yDiXBBjiQHQl3L6fuKtj3ZhVg2HsRMNHlUlmNizsbsxAAHcABYD8TcmRoq6OBkf8QqZJ3yfyK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hQWFRUUGBgYFxYXGBgWGBoXGBUYGhgXFxYXGycfGBwkGhcXHy8gJCcpLCwsFx4xNTAqNSYrLCkBCQoKDgwOGg8PGislHyQ1Ki8pLywyLC8qLDUpLjQvNDQsLS41LC4sLCwsLCwpLC8qLCwsLCwpKSwpLCwsLCwsKf/AABEIALkBEAMBIgACEQEDEQH/xAAcAAACAgMBAQAAAAAAAAAAAAAABwUGAQMEAgj/xABQEAACAQIDAwgFCAcFBgUFAQABAgMAEQQSIQUGMQcTQVFhcYGRFCJTodEVMkJSkqOxwRYjYnKCk7IkM2OiszRDVHPS8HS0wtPhJTVEg/EX/8QAGwEAAgMBAQEAAAAAAAAAAAAAAAECAwQFBgf/xAA2EQABAwEFBQUHBQEBAQAAAAABAAIDEQQSITFBExRRYXFSgZGh8BUjM7HB0eEFIjJC8YJiNP/aAAwDAQACEQMRAD8Ab22t4I8MBmuzvoqLa51tckmyrcgXJAuQOJAqHO8uJP8Au4V7CzsfEgD8KjMU5mxE5YAjMUN+iNMyqgHfnY/v9taMLiCrZGuVuQkh6SOKE9LDr6bdYNcqe1vvFrNF1oLLHdBfjVSp3rnvYCFj1LzhPjrp42rLb0YkcY4/Jj7gxPkKjyto2e/AsAOCqBIVvbpOl7nt4a33TQoguZMptfM7ad+W4Hlaspt0gOfkpmCEaLsO82IAuRAB1nnB534V5XenEngkZ7llt4FrA+dRnOxkg+kQkjh83TtH6zj21vGJB1GIj/y/+5SNul0Pl+FExQaALsO9GJHGOMfwTH3rcUJvVOeHo+na9/EX0qN+VFHHEIP3gU8rtrXo4kOP72Bx0XYH8zT32bU+X4RsoOXmpI7z4j/A83+NeF3rxB+asLfuiRh5jQeJqMeQAXHMEjhZ1F+4kaVt+VO37yL/ANynvsuh+Sexg5eKkP0lxfsk8m/668/pXPexWFb8MwlW/YCdD4VGHaJvcPbsJjYeGVwfM1h9oEixZLdVgQfOSgWybUhGxh4DxUz+kWJ+rD958aP0ixP1YfvPjUEkulg4Xszwqv4ua2C/t4x2ZkPvyU98k7Seys/BTP6RYn6sP3nxrW+9GIGmSInsEh9/AeJqIZyP9/Gf44x+KV7XHqBYkHtzxH8GH4CjfJe0gQ2cqUG8uLPCOHxZh/6jWG3qxI4xxjwdv6ST7qiWxgJ0c/agH9RvWBKPrr4zgearp4Cje5dXI2EHJTEe9U7fN9HPcX+NbP0ixP1YPvPjUS0yn50kB72v+Na8yDpw57mUflRvkva8kbGD1VTX6R4n6sH3nxrB3lxA6IP8/wAahGlTo5gHrLoR5W191awV+tEP3TEPe1/yp73L2vII2MHAKbbe2YcThx4v8ax+l8vXhvtN8aiRiQPpnwaC35VkYu1zzqgD65j/ABRhbyo3uXtfJGxg4Dx/KlRvZP0CE9yyn8Kz+lWI+pH9if4VFR7YjOjcPrKylffZvIGstioLaSle0mSw8Lj8aRtkw4+ASMMPBSv6U4j6kf8ALn+FY/SrEfUj/lz/AAqH9Ig6ZYT2nMT73oWeIEETE24KnqqR1HnCVt3EUt8l4nwS2MPBS53tnHEQL+8JV/qtWU3rmPA4c9xf41wfKKfR98ka/gTXl5w3Ew/xSBvyp75Lx+SlsYFKjePEngID/M+NZ/SLE/Vh+8+NQ681wzRs3Ump8kuTXsk/R53xdkHvbMPKjfJtD5KW7xHIfNS6bzzg+tFG46QrsreAZSD4kVO7L2qk6ZkuLGzK2jK31WHQbEHqIIIuDVBknYHm4wuckXIuQo4ktf5zW1t59AMvuoAmJyoTlkikL31JeKWNQxPX+scE9g6hWuz2l7nXX6rPaLMxrLzdFxK+V5+ovK3isrAnyK/Zr3iMPeOOK3EXPWMoBJHU2Yix6OPRXPiBdpwPrT/5pTb+k+VbtuYrJG8g9jIQe4Bh/wB9lcyfCU04laQbrAeX0S53h3ylzvFDIVQEqzroZCNMw+rcWBtxtVVeQniSe/WvNFaAAF4ee0PneXPKKLUUU1Qi1Fq24TDNJIka6s7KqjtYgD3mmdvRyf4LC4CR/X5yNQBJm+fIWAAycLE34cAKiXAEAnPJWxwukBcMglZaprdndGbHMyw5AEALO5IUXvlGgJJNjwHRULTI5GsSM2Kj6Ssbj+FmU/6i0pHFjHOGgJ8FKzsEkga7Iqh7Y2PJhZmhmUB0te1iCCLgg9IIN647VfeWHDWxUL/XhA8Udh+GWqFTa680OGoB8VGZmzeW8EWotRRUlUi1FqKKEIooooQiiiihCKLUUUIRai1FFCEUWoooQii1FFCEWotRRQhe4pmXVSV7iR+FW7dffKUusM0l1chRI2rLft6bmwub2veqdWVaxuOI1pEVWiz2mSB4cw/lPHC4dVLWHzQFHXr6zE9ZJy69Nq6t2P8Aa1/5WJ/8xBXDHJeLnB85kUk/w3v4XJqV2HGFxiAcBBKB3B8NSsp98PWi9vaD7oqKlQ55WB0Mzgjr/XMB4euT4CtG3QGwLHqha3hGV/AmuqY/3w+tNIv2pSD/AJbnwrm2pf0ZwDoRMtuy0hHll99VTfEPUoI913fRJeiiir14BFFFFCSsXJ5h8+0sMDwDlvsKzfiBV55X8URhYYxf9ZKWPdGnxeqfyXrfaUXYsh+6amXvfvouzxDmiaXnec4OFtkydam98/urM+u2ZyDvOgXUs4G7PqaYpE1dOSiUrjwtjaSKRfIBx70FTycscPThGHc6H8Y6mdhcpuHxMyQrHMjyHKLhCt7HiQwIGnVVr7xBAbWvT7quGOIPBEnkVEcsmGvDhpPqvIn2lRh/QaVdOTlYivs8H6syHzVxVT5Mdg4ad5HxBVmiylYnIVSDe7tc+sBYC3DXWqbI6tnY7l8sPopWuIvtN0aqq4HYOInF4YJZAOlI2YeYFasbsyWE2mieM9Tqyn/MKbuP5QwZOYwGHbFsmhKXWIdiBRw7dB1XqdwBkxUDJjcIIxpeNnSRWB6VAOZGH/8ADVrnlrbzm0HXHwy8CUm2Rj/2tdU9MPFfPlFWHfbdn0LFZFuYnAeMnjlJIKk9YII8j00zMXutg5NntzEEYDQGSJ8v6y/N5lJf5xNxY69YqTntbQnUgDvy7lQyzOeXDUJJUUU2OS3d6E4QzyxRszyOA8ihgI0VQbBtB62e57Oym5wYLx8s8TRVwwmV10JT1sggZyFRSzHgFBJ8hU0dnLjdotHhFCRyytkFrBY9SWt0AKC1vCmjiMZg9i4dQoOZ+AW3OykcWdz81b+A4AGh7rpoMTp60Csis9+riaNGqUGI3exMYzPh5lXraNwPMio+voDdfeRsZG0nMSwKLZS7Ah78cugJt3W7aWPKrFCuOtEFDc2pmC6DnCW4gaBsmS9vxvUGSEvLHNoRjxGP15UVk1mayMSNdUeCptFFFWrCipHCbt4qVc0WGmdfrLG7DzAq78mWxMGYnxM7RtJGxGWQgJEoAIcq3zieg6gW66m5eUSSaQpgMJJilXQyHMq+AA9UfvEdwqJLq0a2vkPHGvcO9bY7O26HPdSuQGJSixWCkibLIjI31XUqfI1pr6DbA+m4bLjcNzZJtkLpIV00eN1N1PfbxFI/eTYbYTEyQMb5D6rfWQi6t4gjxvSa8OJGoz7/AF9woz2YxAOGIKjKKKKmsiKKKKE06cKwOHQdKxxn/KLd4Oo86lN2xbGhb3Cwy2vxsXw1hfptUUi2QDrjiXx4D8amdgqPTV7YZr/zMNRZfij1ovezD3J6BRzi8rD/ABpm8nYfnWrGaxMO2b+mS3ub31vj/vpex5vfNp/Sa8bRQCM24kSE+EVr/hVEx94eqsHwx0+iSFFAoq9fPkUUUUJK28ln/wByj/cl/wBJqneWZtcIP2Zj5tH8BVe5NMakW0IzIwUMsiAsbDMyELcnhc6eNT3LHOjNhgrqzKJcyqwYgEoVuBwv63lVJadsHUwofmF0GEbo4c0uKsvJwl9p4fsZj5RtVapn8l2CwQCS87/axnBR3CWzZlGRTbP6pve5sT0VaTQE8O/5LPZ2X5AFLcq0ltn2+tNGB4K5pdbkbtDG4oRsxWNVLyEcSoIGVe0kgX6NTVp5XtuI3NYZGDFCZJLEEAkZUXTptmJH7Qqp7mbyehYoSlSyEFJAOORrXK9oIB8LdNZ7Mx0cDW60OfE1OPjitNpex1p/dlhVNnbO3MNsrDqFjsGuI4Y/VzFQLs7nvF2Nyb1A7pcpEuLxiQPDEqOH1XOWGVGYalrdHVUxi9u7LxkQE0sDqDmAkLRuptrYaN2EC4Nqjtmb47Kw0yxYZAokOV5wpVVBGl3f12F7X4Dp6KhFFeZ7xlXa1p5E6dMlse8h4LXgNwwCjuWaP1cK3Vzy/wCmR+dTPJVtjncEIzq2HYqR1xuSy37Ll18BUVytbUgeCKNZUeVZM2VGD2UoQSxXQdGnGqduPvN6Fig7X5pxklA+qTowHWpsfMdNNkbn2cMOBoO4jL5LO+YR2surgc1r3n3afD45sOqk5nHM/tK59S3brlPaDTI3ukGz9kCBD6xVYAR0lgWmYd4zD+IVZphh2CYlzEyxAtHOSLIGGpVr+7r7aTe/u9nps4yX5mK6xg6XufWkI6C1hp0ADtqxjzLQlpFM68eA5DPuCJGNszXEHF2XRS3JNtKCPENHItpprLFIQCBo2ZLk+qW0FwNeHTTJ25OIoxKMKcS6aWRIy6jje7Ata5PzQa+elYggg2I1BHXTF2ByusihcXGZLcJUIVz++p0Y9oIPfRJGb4kbmMKVIqOo/wAKjZbS1rNm/DgaLXtnlNxspKQQmAnS4DSS9wZgLHuUGovA8mmOnUyMoQm5AmYq7k63sQSLnpa1Xk8r2DtxxHdkH456gdscsJIIwsOQn/eSkMw7Qg9W/aSe6mHSZBgHUj5NzPgm8QnGSQu6JdYnDtG7I4KshKsp4gg2IPjWuvc0zOxZiWZiSxOpJJuSfGvFXLmK3cnW6aYyV2mvzUIUsoNi7MTlW/QPVJPdTC3p3xh2aiRJGC5W6Qp6karcgMxA6SDoNTY6ilzyf72rgpnEoJilADFRcqVN1YDp4kEdtMTam0tk4pVeeXDyBAcpLOrgHUjKLOdeixrNI1zpAHAllNONdRqKdy6tmc0Qm4QHc1x7i7+S46eSOSKNAsZcFM97h0FjdiLWY+VVflgitjIz9aBfc7r+VWzYO+mzll9GwyCJGB/W2EaM4PqqSxzG4zWLEa2FtarPK3tGGSSBYpFd41cSZSGABZSozDQn5+nRpQ2O7PVraC7pSla8sKomdes1C+pql/RRRWlclFZUa1ispxFCadRGh/ZWK3gb/lUnu2P7YvZHih5YiAVyYNVLMDbREJB6rNr3V17ttfFqeuLEkdxngIPkQajZT74D1kvfWg+7PRckI/WT/wDMb/WmrnxR/VkfVEw8Mqka/ukV6lazz24tI1u9cQwHvkHvr3tC3N3HSkpv1+qo/ADyqqX4p6lSHwx60SPFFAoq9fP0UUUUJIooooTRRRV43c5Kp51V525hG1ClS0pHXk0y/wARv2UiQBUminHG6Q0aKqj0U233Q2PhTlxEoL8CJJje/akQGXxrMvJrgMUhfCSlf2o3EyC/DMp9YeYqJe0YmtOh+2HetG5yHAEV4VxSjvRU7vTudNgWXnMrI98kiXsbcQQdVOo0PheoKpdFlc0tNHZoooopqKzmNrdHG3b11iiihNFFFFCSKKKKEIooooQii9e+YbLmynL9axt58K8UJoooooSRRRRQhFZTiKxWU4ihMJ3c4CADqAAWCgseGmew0HTapLYDA4xCNQYJtf8A9mGrhRWCFlChQASOltLsdDpp134V3bA/2xLcOYm/1MNUbJTbCnrBe/n+E5ReKj9ZyOjEPftBn4edvKsYrSK3Us48tK2z8ZP/ABDf+YrXjPmN2LP/AFVVN8TvKf8AQdPokkKKBRV6+foooooSRRRRQhX7kq3ZWaRsTKt0hICKRcGU63PWFGtusrUjyob5SRyeiwOU9UGZ1NmJYXEeYagZSCevNVg5NsOF2bCR9NpWPfzrJ+CClVvpMW2hiifbyjwVyo9wFZmOvzO/80A7xUnrp0XUk9zZmhubs1C117L2rLhpBJC5Rx0jpHURwI7DXdulsVMXikhkk5tWub6XNhfKt9Mx6L+/hTIl5HMKfmviV78jf+gVc6RrKXjTx+iyQ2eSQXmJdby74T44RiYIBHewRcoJa12Op10HDTSoOmdvHyWwQ4WaWJ5jJEuezlMpCkZhYIDe17a9FVvczcQ49XcyiNIyFPq52LEX0W4FrdJNJsjC28CKDupTwTkgm2l12JKqtFW6HkxxbYmSEABIyAZ2uIyCAwK9LEqQco4dNqtuH5G8OABJNMXPSoRF8FYE28ab5GMwcaIZZZX5BKSirNu5uQ+LxEiI4EMLEPNbQgEhco6WYC4HR00xRuzsrCWSUQBiP/yJAzn9oqTZR3AChzw00xJ4AVPrqiKyvkF7ADiUlKKdG2+TjBzxFoUEL5SyPGxMZ9W4upJBUjpW35UoNm7OeeVIohd5CFUXtqes9A6aI3tkFW9OdVGazviIB1youainBsrk5weDjMuMZZSvzmkOSFT1KvFz33v0CtkPyLi25pBh87aKAkmHYnoCOQoJ6h09VISNP8akcQMPz3VV25uH8nAHgSk3RVu313G9BdZFLPhna19M6niUY2tcgGzW1sdNKs+D2PsPEKBGwjY20eaSOS56LSkqT3XqYIIvDEcsfkqhZ3FxaSARxVjilEeyBnAKLgrlDwN4dBbhqxHnSHr6K2lsaOXDPhmLJGVSO6soYBCtgC2h0S3DrqmbQ5IIFid1nlXKrMC4QoLAn1iLadtZ4JA6uJxc6mB404clvtdne67dGQSoooorSuOiiiihCKynEVispxFCYT72fH6muobo7Mqi3uJ8azuz/tUYP0YZ1+zNh1v42vWjASNe3RceA5tSP82aund//brf4c/vfCn8SapsX/0UXvJ/huXFLHm54DiZZrd/ONb32rXjfmN2rOR3ZjW4SWkcAXLTy+XOMSf++uja4sDb2cn4CozH3tOZVv8AQdPokWKKBRWhfPkUUUUJIooooQm/yT7XEmEaAn14GJA/w5De/g+a/wC8Kr3Kfuk6TNi41JilOaS30JD87N1Kx1B6yRVN2RteXDSrLC2V18QQeKsOkHpFN7d3lJw2JULKy4eUizK5/Vt15XOlj1N5njWVzHskMrBUGl4a4ZEfb0OpFJHPEInmhGRSVrqTaU1solkt9UO34Xp24jcDAz+v6Ovra3hZlU9wQ5fIV4XY2ztnfrCsULLqGkYvJ/ArEm/aBerBaBoHV4UNft5qG4vGJcAONV6xztDshufJDrhAj3452jChT1tcgd9UPki2kUxbwknLNGdOjPH6ynyzjxrl3838ONIiiBWBTfX50jdDMOgDWy9tzrw5+TRrbTg7c48Oaehsf7HB39qk/wDX4803zh07LmQoFeeU/eubDRxRQMUaUMWcfOVFIAVD9Ek3uRrpSyj3pxaqyjEzZXBDDOxvfjxOl6v/ACyYS8WGk+q0iH+IKw/pNKyiyu9yynAflV21zhMRVfQG52x48LhYo4nEob1zItrO7W1HYNBr1VW8TsPZOHmeTFYjnpcxLLLJzhzX1zRxLdjfoOnZVW3B389DvDMC0DnNddWjY2BYD6SmwuOy46iwMRgtmY/9Y3o8rEassnNyfxjMrE/vCofujkcTUh2OABphShwr0I+a2MeyaNoaBUaFVDe3lSEsbQ4RSiMMrStZWyWsVRBogtpe97dVUWIywOkgDxsCHRiCvDgy3Go91ObD7A2XhCHth1I1DSyiQjtVWY69wvVY5Qt/sPiIhBCOeIdX51lsq5TwjDesb8CdBa41vpZG4Vo1pA4kU+eJJWeeM0vyPFdAFL7N3Rmxwjn2pIz6Ax4ZbRgA63fKBYkdA16z0Dtm3r2Zgjzac0CvEQRB7Edb8CfEmpyPER47DM0bHm50Zcyn1kzrYg9TLe1j+dUWLkejju8+LtEurEII9O13ey+Rqlj9o9zXkgg0DQSMOOGJryw5LW9jowDEAa5uKtm+KLNs7EH5ytDzqm1tRlkU26D/APNJjdiLNjcMp4GeIHu5xae02ERsKY4rGNsOUjINwUMNkOY8dLa0g9h40Q4mGVuEcsbnuVwT7galY6AOGgc4YrPbv5sceCanK8L4JT1TqfNHpQmdrWzNbqubeVfQG8mw0xuHeFmsHyukg9axGqsBf1gQSOPA0rd7OTk4LDiYTiQZwrDIUtmBsQSxzcNRpULHI3ZiMn9wrUa5kot0Dy8yAYUCptFFFbFykUUUUIRWU4isVlOIoTCekMuQFv8ADB8jb867Nij/AOoH/kyf1YaoxjcMP2EUfxNUjsFr4+/+DJ7mw1V2Rvvweq95OPduXCnz5yOiYpfqzT3a3gU8q87QOknT6sv4LWQ1vSv2Z2fvCuD7yhFbsfGqRSyXuObkPmCbg92g7KomNJXHmUwf2d30SJFFFFa14JW7c3k9kxo5125qC9s1rs5HERr7sx077EVcp9kbFwn6uXmi40bO8kr3/aEWinssKsG5+IR8DhjGfVEQTT6LqLMO8Nc+NKLeXcbE4QlnXnIr/wB8l2U9r9KHrv5mqGP2j3MrS7pqefGnClOa6joxBG1zW3q5k4qxb3bv7NbCNiMJLGjLayLIWD3IBXm39dGtr1aG46aXVFFXrnyPDzUADoiiiihVL0rkcDbu0ryaKKE0V0bP2g8EqyxNldDdWHQe48dNLVz0UIBopjb29uJxgUTvdU1Cqqot+uygXPbUPRRQm5xcalFFFFCiiiiihC6sDtSWA3hleMnjkYrfvsdazj9rTTkGaWSS3DOxa3cCdK5KKdTSilU0opVN6sUuH9HE7iHUZAbaHit+OXsvaoqiilWqCSc1O7J34xmGQJFMcg4KwVwO4ODbuFc22958RiyPSJS4X5q2CqO0KoAv21F0UVTMjiLtTRFFFFCgimbycbn4WfDc/NHzrmRlszEIAoX6KkXJzdNLKm7yQTXwcq/Vm/qjX4VntL3Mhc5uY+4W2xNa6YBwqqHv9suPD46WOFcqWRgoNwMyAkC/Rcmq+nEVZuUuW+05/wBnIvlElVlOIrR1WeWgkNOKdgHT1tF5XX8yalNgKBjVt0wzE9/OYaoyaT1COkKrf991qlNhH+2p/wAib/Uw1Ky/Fb60XvLR8IqOEmWWXQkPJIPFZXIHiGby7a17RmBgYBSsaISbi2oXRQO+3iABfWvcp9dv/ES/1SVxbXkvh5CpLZY2PrXyqMpux0GtuF9dR0a1TK0bQnmUZRV5fRJyiiir18/Uxu7vXPgmJhb1W+dGwzI1usdB7RY0zNg8quGmsJr4dzpc+vEf4gLr3MLdtUx+SnGiPPaO9rmPP640vaxFr9l6p1VvjZJ/IVprqO8Yha2TTWfDTgU5N5uTfD4pOcw2SKVhdShHMyfZ0W/1l06xSgxWFaN2jkUq6EqyniCOINMXke2jIWnhJJiCCQA8FfOq6dWYE3HTlrzvTsRMTt2KHokWNpbdSxlm8SijzqMZcHmNxrgCDrnTH76q2ZjZWNlYKEmlFTsJuli5Yuejw8jR6nMBxA4lRxYdwNRFO7f/AHmbBYZeZAWSQ5I9NI0VdSo6wCoHVe/RSSJvUo37RocBSuXT6Ki0xNidcBqdVkxmwNjY8D0G3GxoRCSABck2A6yeAp5b2wLFsmaMKCkcKKq20Bui5gOg6k343pd8m278OJxBaaULzRRkjzKjO2bTVvoggXtrqOFSY4PqRoSPBOSzFj2srmovbW5eKwkYknjCqxC3Dq1mIJCkKbg6HyqMl2bKq5mjkVfrFGA8yLU997N6BgYOdaMyEyBVUELZirG5YgkaAjQX1qO3Q5Qlx7NEUaKQKWtn5xGUWDcQLHXgQbi9UtmvRbUN4+XD0FofZIhJs79Ckiq30Fe5sOyfOUrfrBH406Nvb04XZTKiYazyqXPNBIxbMRq1iTqDpwrv2DvTBtKJwATltzkMoDaHg3Uy9F9COym6ajNpdNM9K040qoixtLrl8XuCQlTWwtzsVjEZ4IwyqcpJZVu1r5RmIubEeYqT383TTC4tFjOSGezJmOietlZSepTrfqIpsbrbFiwsCRQPzi5y3OZlbM5y3Pq6AaCwqUkoYy+Mcqd/y71CCyF8hY/RIRdlylmURuzISrBVLWINiDlB6a55IipIYEEcQRYjvB4U1peWNEmKejOI1YrcSANoTchAuXwv41btqNhzF6VLGkwij5xWKK75CoYZc/WCOPCh8lxwBBxNBlnwOX2Um2Rjwbj8s8F8/JhXIuFYjrAJHmK1U49mcr2HkkVHSWFSbByyso6swW2UdovatvKHuhHPBJMiBZ4lL5lAHOKurB7fOOW5B46W6aRlo4NcCK5HCnTkUt0DmF0bq0zSZjjLEKoJJIAA1JJ4ADpNMXYXI+zqGxUpjJ/3UahnH7zH1QewA99Z5Jt2iWOMkAyqCsN+l72ZwP2RoD1t2Vat6N3cbi5AkWIWDDAC4TnOcY29YsFAvY6Bc1qHSC/swQDma/QYY68hxqpwWYXNo5pPAKDxvI3FY81iJFbo5xVZfHLYjv1pa7X2VJhpnhlFnQ2NjcagEEHpBBBHfTmfa2F2Vh+akxDyst2ys/OSsxAFgtyIl7Dbp4mk5t3bDYrESTuLGQ3sOAAACqO5QB4U49pU38tDShPHD/KqNrZE0C6KO1Ga7ZdycWuH9JaEiKwbUrmyn6RS+YDttXnYW52KxmsMfqcDIxyJ9o8T2C9ODczaXpWAhZwHJVoZAeBK+pY96ZSe+qlvVyoPDM0GDSNUhJQsygglTYhEFlRAQQOu16GyXnOaBiD3Y5ePDzTfZomNa9zjQ+Kru8HJxiMJAZneJ0UgNkZiRmNgbMi3F7DTrq48jkR9Fm/anUDwjHxqlbycoE+NhWJ1jRQQzc2GGcjhe7GwF72HT4Vdtw9pRYbZDzBxeMyu4uLiTRY1t22QjvNKRjnxFppU0BpWmY48s07OYxPeZkAc0tt6cZzuNxDjg00hHdnIX3AVGKdaCaxVxNTVc8mpqngF9UOdRzdiOy1/wvUjsH/bEt7Cb/Uw1RmBxByA/VjRh9gn8hUju4tsVGOrDy/6mGpWX4w9aL305rCegXAwvKw/xpz/AJ2H51y7Zl/sUgvp6O/nqB8K61P62U9Tze+bT+k+Vcu18PmgVD9OM/ih/OqZsZacyk4F0VBw+iTFbsFKFkRmF1VlJHYGBI8q1MpBseI0PfWKvXgcl9G87Fi4XMcmeOVWGeJrMA3bxRuwjrql/wD+O4fNpPNl+rlQn7X/AMUrcJjpImzRSPG3WjFT5g1JSb5Y1hlOLnt/zG95vc1mbA5lQx9AcaEA588F0nWuOShkZU9U1cVjsFsaAoo9c683mzSyNbQyH6KjuA42FUHc7eEvtdJ52F5mdWPAAyIVUDqAOVewVUXckkkkk8SdSe815q5rA2utc+frSizvtJc5tBQDIJ5b9bonHQoqMEliYlc1wpDABlYgeqdAQe+qjsHkjmMqnFNGsam7KjZ3cD6IsLKD0knQVF7K5UsZCgRikwXQGVSWt0DOpBPjc1ybd5QsXilKM4jjPFIhkB/eNyzdxNuyqoY5IxcqCBkaGvhl6yWiWazyHaEGvDRN7erANicHiI47M0kd0ykEMQyuAp4a5bDvpJbsRf27DKwI/XxAg6EfrBpboNWzcXlGTDxDD4oNkT+7kUZioJuUZb3K3uQRqOFuqt74bwJicY08KmMerY8HJUf3jWOjHs6h01KBjoqg5VqDrjoeY46qNpljlDZAcdQmTysKDs8k9E8ZHfaQEeRNUDk32pHBjlaVxGjI6Fm+aCy6XPQLjjUTtfeTE4oKMRM8gT5oNrDtsALntOtRtOKIRxiOtc/Mn7qqa0X5to0cPJXjlW2vDNiIhC6yc3GQzIQy3Lk5Qw0Nh1dffRyQq3pz24CCTN3ZkA/zZfKqPTa5KsHFDg5MQ0iAubOSwHNxxnQN1XN27fVoeLsRa0VoKDwoPypQOMtovnDVcPLNKP7Kv0gJW/hJjA96tVh5LBbZ0XbLKe/1wPypXb57w+mYt5RcIPUjB6I14X7Tqx/ern2bvRisPG0cM7xo2pVT0niR0qe0WNQMFYRFXQY9KfZTFqa20Okpgte8CAYucKbgTSWPZnNNCXerCnY9jNGX9FWIx39fnObCEZONri9+FhSfJoq94DyCdDUdQs0c5jvU1RX0Ij5MADIfm4S7k9mH1vSW3M2XHiMbDHKwVC12ubZgovkBPS1reNMDlW3nVIThUYGSYgy2N8kYNwptwLEDTqHbVMrC8sHA3j/z96rTZHCON8h6Kobhb6HByBJWY4Z7hl45GNv1ir1i1iBxBPTamjtzYke0IUZcRIq29WSFyY2B6GS9m9xpBV17P2vNAbwyyRk8cjMt++x1qbmVdfaaHKueHAj/ABVw2q4248VCY0PI3Hm9bFMV6liAJ8SxA8jUvtfdfZmEwjLNGqDKbOxviGa2hQ8Sb9AGXr0pZy78Y5hY4ubwcr71sah58QzsWdizHiWJJPiaQa+oLn9wFPHP6KRtELQbjPFNzkgk/sT/ALM5t9hDS13twpjx2JQ9E0nkzFh7iKmdy9/vQY3jaHnVds4s+QhsoB+ibiwFQG39sNisRJOyhTIb5V4AAAAa8dANaGsIe92hu+QooyysdAxozCj6YmyOSMyQK8s/Nu6hggTMFBF1znMNbHUAaXpd1btl8qGMhjEd45AoAUyJdgBwGZSL27b1J96n7KV55eSqgMQPvQaKt7U2c0E0kL2zRsVNjcXB4g9VctbcVimkdpHOZ3YsxPSzG5Pma8RRliFHFiAO86VM5qnM4J1bLiukQ4B4QL9ygH3NUlu018VHfjzEwI6iJcMCPMGtGHhyrCv1Tl8BE1/C4HkK3bsG+KQ/Whnb7U2Ha3vtULIazj1xXu5qiIjkuJlPOSnozzg/zSR+fnWZyLRXtbJrfhbICb+QrcyWknU8RK/kxzj3MK4IE58IWH6tLW/bIFrn9gdHWdeFrxlHvCTxKvj/AItpwVS3g3JeZmnw4ADm/Nn1Setxfhc65T39NhU5dgYhSVMMlxxspa1+Fyt6dEqXFrnttxPZ1+WteEnKi3qRL0CwJ8gQB5mobQjJcu0/pEUjrzagnwSUOzZfZyfYb4Vj5Ol9m/2G+FOsYs/RkZx0+rm8AUAC+Nbedc8FI/eYD8CaNqdVk9ht7fkkX6O17ZTfqsaymFc8FY9wJ/CnkYWPzmQeBf8AEi1ehhh9KRu5bKPCwLDzo2w4I9ht7Z8PykY+CcalGA7VI/KvXydL7N/st8KescUam4Fz1m5PgTwrDY4EWKyKOsDX/ISfdUdudGpH9EHbPgkZ8my+zf7DfCj5Nl9m/wBhvhTseWPoYE9Ujupt4616FvquD+xID784o254JexW9vySQ+TpfZv9hvhWGwMg4o4vwurfCnpCXDXLWTqZlJ7OA/Emsz4kNdEs5PHpVe1ujw4n3hbwa5I9it7fkkUcBJ7N/st8Kz6BJ7N/st8Kd86hVWJTcgqTc3ICsGzN32sO/sr1gtXcjgAFJ6MwJ/AH31Lb/tvUT9iNpW/5JG+gSezf7LfCvIwjngjfZPwp6PhTa5QM7dYzKg46Dpt2ak9Q4YEZtbIznrdY1HkOHlS3gJexW9vySO9Ak9m/2W+FZ+T5PZv9lvhTvTANx9RP3VJ/6RfwNbPQx9J3Pkv9KintwpexG9s+CRnoEns3+y3wo9Ak9m/2W+FPL0ROh3H8RPuNxWto2Xgwcdvqt5gWPkPGmJgdE/Ybe2fBJH5Pk9m/2W+FHoEns3+y3wpzaDokXuLG/wBkkedqMp6pfFx/11O+n7Cb2/JJn5Pk9m/2W+FY9Ak9m/2W+FOpcIT0IO9nb3cD51s9D7Yv5VveHvUTNRR9ht7Z8Ekvk+T2b/Zb4UfJ8ns3+y3wpzvHl4qR1NGXPmOI8iK2qoZdcxt1gqfKw/CntOSkP0Jp/v5JJ/J8ns3+y3woGzpT/u3+y3wp2eijoLDuZh+dHo5HB3HiG/qBp7RP2CO35JOYfdzEufVgk8VKjzawq3bsbnHDyrLibX+gAbqH6M56D1dF+m9hV2yv9Ze/Kb/12v4eFHMXBDHODoQwXh1aAVEvqtVn/SIonB5qSOOS94d7y9iD3tr7go8627srbFIPqwzr9mbDrf3VHJK0BtYMhOjE2PQMrN18LMeNrHWxMpuzETir/Uikz24AyzRso+7fy7atsjSJxTL/AFbbThG71qpLeHdfnznjbI5ADg/MkUXsr21HE+sNbGxuNKiZNh4ngYENuGWUW8MyqR5VdaK68lnjkNSFzI7TIwUCpHyJiPYtbq5/TyvWV2HOOGGX+YlXaiqtziVm+SclTfkzE+w+9Sj5LxPsPvEq5UUblEnvsvJU35MxPsPvUo+TMT7D71KuVFG5RI32Xkqb8mYn2H3qUfJeJ9h94lXKijcokb7LyVN+S8T7D71K1/Ic/wDwy/bjq7UUbnElvsnJUkbDn/4Zf5kdHyPiuHNEDqWRF9418iKu1FG5RcEb5JyVKXY2IAsILA9Uqg99+N+2vEewZ1AAgNhwHPj8zV4oo3OJG+SclSPkGf8A4cHvlU0fIM3/AAw/mJV3oo3OJG+SclSBsKfow9u6VR+FHyJiPYH+cPjV3oo3KJG+SclSk2PiBwg+9U/jXv5MxPsPvUq5UUblEnvsvJU35LxPsB/MSj5MxPsPvUq5UUblEjfZeSpvyZifYfepR8mYn2H3qVcqKNyiRvsvJU35LxPsB/MSj5LxPsB/MSrlRRuUSN9l5Km/JmJ9h96lHyZifYfepVyoo3KJG+y8lTfkzE+w+9Sj5MxPsPvUq5UUblEjfZeSp3yDiXBBjiQHQl3L6fuKtj3ZhVg2HsRMNHlUlmNizsbsxAAHcABYD8TcmRoq6OBkf8QqZJ3yfyK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295" y="2898458"/>
            <a:ext cx="5395865" cy="366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12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21" y="212943"/>
            <a:ext cx="11649205" cy="147774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Campus Academic Assessment Committee</a:t>
            </a:r>
            <a:endParaRPr lang="en-US" sz="54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411" y="1853851"/>
            <a:ext cx="10915389" cy="50041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1. Mission: </a:t>
            </a:r>
            <a:r>
              <a:rPr lang="en-US" sz="4000" b="1" dirty="0"/>
              <a:t>Student Learning Assessment Emphasis</a:t>
            </a:r>
            <a:endParaRPr lang="en-US" sz="4000" dirty="0"/>
          </a:p>
          <a:p>
            <a:r>
              <a:rPr lang="en-US" sz="4000" dirty="0"/>
              <a:t>SUNY Potsdam is committed to providing a high quality educational experience for all students.  We place emphasis on the assessment of student learning and the analysis and use of assessment data for the purpose of </a:t>
            </a:r>
            <a:r>
              <a:rPr lang="en-US" sz="4000" b="1" dirty="0"/>
              <a:t>continuous improvement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smtClean="0"/>
              <a:t>Dedicated </a:t>
            </a:r>
            <a:r>
              <a:rPr lang="en-US" sz="4000" dirty="0"/>
              <a:t>to nurturing a "culture of assessment" a </a:t>
            </a:r>
            <a:r>
              <a:rPr lang="en-US" sz="4000" i="1" dirty="0"/>
              <a:t>Campus Academic Assessment Committee</a:t>
            </a:r>
            <a:r>
              <a:rPr lang="en-US" sz="4000" dirty="0"/>
              <a:t> (CAAC), comprised of Department Assessment Coordinators, meets regularly to develop and implement ongoing and systematic assessment plans and strategies.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4302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347200" cy="4572000"/>
          </a:xfrm>
          <a:noFill/>
        </p:spPr>
        <p:txBody>
          <a:bodyPr lIns="90488" tIns="44450" rIns="90488" bIns="44450">
            <a:normAutofit/>
          </a:bodyPr>
          <a:lstStyle/>
          <a:p>
            <a:pPr marL="342900" indent="-342900" eaLnBrk="1" hangingPunct="1"/>
            <a:endParaRPr lang="en-US" sz="5400" dirty="0" smtClean="0"/>
          </a:p>
          <a:p>
            <a:pPr marL="342900" indent="-342900" eaLnBrk="1" hangingPunct="1"/>
            <a:r>
              <a:rPr lang="en-US" sz="5400" dirty="0" smtClean="0"/>
              <a:t>The primary purpose of the assessment of student learning outcomes is to </a:t>
            </a:r>
            <a:r>
              <a:rPr lang="en-US" sz="5400" b="1" dirty="0" smtClean="0">
                <a:solidFill>
                  <a:srgbClr val="FF0000"/>
                </a:solidFill>
              </a:rPr>
              <a:t>improve</a:t>
            </a:r>
            <a:r>
              <a:rPr lang="en-US" sz="5400" b="1" dirty="0" smtClean="0"/>
              <a:t> </a:t>
            </a:r>
            <a:r>
              <a:rPr lang="en-US" sz="5400" i="1" dirty="0" smtClean="0"/>
              <a:t>learning.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01040"/>
            <a:ext cx="10058400" cy="1143000"/>
          </a:xfrm>
        </p:spPr>
        <p:txBody>
          <a:bodyPr lIns="90488" tIns="44450" rIns="90488" bIns="44450" anchor="ctr">
            <a:normAutofit fontScale="90000"/>
          </a:bodyPr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DAF4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PRIMARY PURPOSE</a:t>
            </a:r>
            <a:br>
              <a:rPr lang="en-US" sz="4800" b="1" dirty="0" smtClean="0">
                <a:solidFill>
                  <a:srgbClr val="DAF4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800" b="1" dirty="0" smtClean="0">
                <a:solidFill>
                  <a:srgbClr val="DAF4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</a:t>
            </a:r>
            <a:br>
              <a:rPr lang="en-US" sz="4800" b="1" dirty="0" smtClean="0">
                <a:solidFill>
                  <a:srgbClr val="DAF4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800" b="1" dirty="0" smtClean="0">
                <a:solidFill>
                  <a:srgbClr val="DAF4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ASSESSMENT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999" y="4508500"/>
            <a:ext cx="2813051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759200" y="5715000"/>
            <a:ext cx="477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G. Wiggins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0843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52400"/>
            <a:ext cx="9855200" cy="5794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THINKING LIKE AN ASSESSOR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914400"/>
            <a:ext cx="117856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Assessment </a:t>
            </a:r>
            <a:r>
              <a:rPr lang="en-US" sz="3200" b="1" i="1" dirty="0" smtClean="0">
                <a:solidFill>
                  <a:schemeClr val="accent1"/>
                </a:solidFill>
              </a:rPr>
              <a:t>is not so much something Faculty </a:t>
            </a:r>
            <a:r>
              <a:rPr lang="en-US" sz="3200" b="1" dirty="0" smtClean="0">
                <a:solidFill>
                  <a:srgbClr val="00B050"/>
                </a:solidFill>
              </a:rPr>
              <a:t>do</a:t>
            </a:r>
            <a:r>
              <a:rPr lang="en-US" sz="3200" b="1" i="1" dirty="0" smtClean="0">
                <a:solidFill>
                  <a:schemeClr val="accent1"/>
                </a:solidFill>
              </a:rPr>
              <a:t> as it is </a:t>
            </a:r>
            <a:r>
              <a:rPr lang="en-US" sz="3200" b="1" dirty="0" smtClean="0">
                <a:solidFill>
                  <a:srgbClr val="00B050"/>
                </a:solidFill>
              </a:rPr>
              <a:t>a way of thinking</a:t>
            </a:r>
            <a:r>
              <a:rPr lang="en-US" sz="3200" b="1" i="1" dirty="0" smtClean="0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3200" b="1" i="1" dirty="0" smtClean="0">
                <a:solidFill>
                  <a:schemeClr val="accent1"/>
                </a:solidFill>
              </a:rPr>
              <a:t>Thinking like an assessor means beginning with the questions, </a:t>
            </a:r>
            <a:r>
              <a:rPr lang="en-US" sz="3200" b="1" i="1" dirty="0" smtClean="0"/>
              <a:t>“What will students in this course know and be able to do at the end of the learning time?” </a:t>
            </a:r>
            <a:r>
              <a:rPr lang="en-US" sz="3200" b="1" i="1" dirty="0" smtClean="0">
                <a:solidFill>
                  <a:schemeClr val="accent1"/>
                </a:solidFill>
              </a:rPr>
              <a:t>and </a:t>
            </a:r>
            <a:r>
              <a:rPr lang="en-US" sz="3200" b="1" i="1" dirty="0" smtClean="0"/>
              <a:t>“What </a:t>
            </a:r>
            <a:r>
              <a:rPr lang="en-US" sz="3200" b="1" i="1" dirty="0" smtClean="0"/>
              <a:t>is the evidence of understanding?”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accent1"/>
                </a:solidFill>
              </a:rPr>
              <a:t> Once answered, both the student and the professor are on their way towards gathering the body of evidence and generating the clear, constructive feedback necessary to improve.</a:t>
            </a:r>
            <a:endParaRPr lang="en-US" sz="2800" b="1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212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5876"/>
            <a:ext cx="98552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Definition of Assessment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" y="1295400"/>
            <a:ext cx="1209040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accent1"/>
                </a:solidFill>
              </a:rPr>
              <a:t>Assessment is the process of:</a:t>
            </a:r>
          </a:p>
          <a:p>
            <a:pPr eaLnBrk="1" hangingPunct="1"/>
            <a:r>
              <a:rPr lang="en-US" sz="4000" b="1" dirty="0" smtClean="0">
                <a:solidFill>
                  <a:schemeClr val="accent1"/>
                </a:solidFill>
              </a:rPr>
              <a:t>Gathering information from a variety of sources</a:t>
            </a:r>
          </a:p>
          <a:p>
            <a:pPr eaLnBrk="1" hangingPunct="1"/>
            <a:r>
              <a:rPr lang="en-US" sz="4000" b="1" dirty="0" smtClean="0">
                <a:solidFill>
                  <a:schemeClr val="accent1"/>
                </a:solidFill>
              </a:rPr>
              <a:t>Providing students with timely, descriptive feedback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accent1"/>
                </a:solidFill>
              </a:rPr>
              <a:t>	for purposes of improvement.</a:t>
            </a:r>
          </a:p>
          <a:p>
            <a:pPr eaLnBrk="1" hangingPunct="1">
              <a:buFont typeface="Wingdings" pitchFamily="2" charset="2"/>
              <a:buNone/>
            </a:pPr>
            <a:endParaRPr lang="en-US" sz="4000" b="1" dirty="0" smtClean="0">
              <a:solidFill>
                <a:schemeClr val="accent1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1400" y="4183380"/>
            <a:ext cx="23368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6720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Campus Academic Assessment Committee (CAAC)</a:t>
            </a:r>
            <a:endParaRPr lang="en-US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5840"/>
            <a:ext cx="10972800" cy="5852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100" dirty="0" smtClean="0"/>
              <a:t>Purpose: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Support continuous improvement processes through facilitation of meaningful assessment of student learning and effective methods for feedback and action in response to assessment results; 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To assist in the on-going development and growth of the SUNY Potsdam's "culture of assessment". 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Serve as a general resource on assessment issues (e.g., assessment workshops, newsletters, website, assessment tool development, etc.);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Provide support to faculty, academic and support units in planning, conducting, and maintaining college/department/unit assessment activities;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Support university-wide assessment activities (e.g., conducting Senior/Alumni surveys, the National Survey of Student Engagement, CIRP, SOS, and the assessment of "general education" learning outcomes); and 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Provide a forum for sharing successes (best practices) and challenges.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51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67" y="102296"/>
            <a:ext cx="9519780" cy="1475982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2. Assessment Mini-Grant </a:t>
            </a:r>
            <a:b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Preliminary Report</a:t>
            </a:r>
            <a:endParaRPr lang="en-US" sz="54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7" y="1578278"/>
            <a:ext cx="10872591" cy="4985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"Improving </a:t>
            </a:r>
            <a:r>
              <a:rPr lang="en-US" dirty="0"/>
              <a:t>teacher candidates’ written expression of content knowledge</a:t>
            </a:r>
            <a:r>
              <a:rPr lang="en-US" dirty="0" smtClean="0"/>
              <a:t>“ --Eudora Watson, SOEPS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u="sng" dirty="0" smtClean="0"/>
              <a:t>Issue:</a:t>
            </a:r>
            <a:r>
              <a:rPr lang="en-US" dirty="0" smtClean="0"/>
              <a:t> Want to improve teacher candidates’ written expression scores on the Content Specialty exams.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Proposal:</a:t>
            </a:r>
          </a:p>
          <a:p>
            <a:pPr lvl="1"/>
            <a:r>
              <a:rPr lang="en-US" dirty="0" smtClean="0"/>
              <a:t>Increase amount and improve the quality of data used to assess student performance and preparation</a:t>
            </a:r>
          </a:p>
          <a:p>
            <a:pPr lvl="1"/>
            <a:r>
              <a:rPr lang="en-US" dirty="0" smtClean="0"/>
              <a:t>Investigate nature of teacher candidate difficulties </a:t>
            </a:r>
          </a:p>
          <a:p>
            <a:pPr lvl="1"/>
            <a:r>
              <a:rPr lang="en-US" dirty="0" smtClean="0"/>
              <a:t>Revise/develop SOEPS offerings based on findings</a:t>
            </a:r>
          </a:p>
          <a:p>
            <a:pPr lvl="1"/>
            <a:r>
              <a:rPr lang="en-US" dirty="0" smtClean="0"/>
              <a:t>Support faculty efforts to improve learning outcomes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37" y="1916481"/>
            <a:ext cx="10902863" cy="426048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Deadlines</a:t>
            </a:r>
          </a:p>
          <a:p>
            <a:r>
              <a:rPr lang="en-US" sz="3600" dirty="0" smtClean="0"/>
              <a:t>Assistance</a:t>
            </a:r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Discussion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0937" y="102296"/>
            <a:ext cx="11047956" cy="1475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3. Assessment Mini-Grant </a:t>
            </a:r>
            <a:b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54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Application/Process Changes</a:t>
            </a:r>
            <a:endParaRPr lang="en-US" sz="54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0590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581150"/>
            <a:ext cx="11123112" cy="504825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Spring 2014 Assessment of Gen Ed SLOs for Designators: </a:t>
            </a:r>
          </a:p>
          <a:p>
            <a:pPr lvl="2"/>
            <a:r>
              <a:rPr lang="en-US" sz="3200" dirty="0"/>
              <a:t>FC/IL; FS/IL; </a:t>
            </a:r>
            <a:r>
              <a:rPr lang="en-US" sz="3200" dirty="0" smtClean="0"/>
              <a:t>SI; </a:t>
            </a:r>
            <a:r>
              <a:rPr lang="en-US" sz="3200" dirty="0"/>
              <a:t>XC; AH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Instructors received initial Student Learning Outcomes achievement data request on May 7</a:t>
            </a:r>
            <a:r>
              <a:rPr lang="en-US" sz="3200" baseline="30000" dirty="0" smtClean="0"/>
              <a:t>th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Data submissions due May 21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8307" y="57150"/>
            <a:ext cx="10885118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4. Spring </a:t>
            </a:r>
            <a:r>
              <a:rPr lang="en-US" sz="42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2014</a:t>
            </a:r>
          </a:p>
          <a:p>
            <a:r>
              <a:rPr lang="en-US" sz="42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Gen Ed SLO Assessment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30875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622</Words>
  <Application>Microsoft Office PowerPoint</Application>
  <PresentationFormat>Widescreen</PresentationFormat>
  <Paragraphs>96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Andalus</vt:lpstr>
      <vt:lpstr>Arial</vt:lpstr>
      <vt:lpstr>Arial Narrow</vt:lpstr>
      <vt:lpstr>Calibri</vt:lpstr>
      <vt:lpstr>Calibri Light</vt:lpstr>
      <vt:lpstr>Comic Sans MS</vt:lpstr>
      <vt:lpstr>Wingdings</vt:lpstr>
      <vt:lpstr>Office Theme</vt:lpstr>
      <vt:lpstr>Campus Academic Assessment  Committee (CAAC)</vt:lpstr>
      <vt:lpstr>Campus Academic Assessment Committee</vt:lpstr>
      <vt:lpstr>PRIMARY PURPOSE of ASSESSMENT</vt:lpstr>
      <vt:lpstr>THINKING LIKE AN ASSESSOR</vt:lpstr>
      <vt:lpstr>Definition of Assessment</vt:lpstr>
      <vt:lpstr>Campus Academic Assessment Committee (CAAC)</vt:lpstr>
      <vt:lpstr>2. Assessment Mini-Grant  Preliminary Report</vt:lpstr>
      <vt:lpstr>PowerPoint Presentation</vt:lpstr>
      <vt:lpstr>PowerPoint Presentation</vt:lpstr>
      <vt:lpstr>General Education Faculty Handbook</vt:lpstr>
      <vt:lpstr>PowerPoint Presentation</vt:lpstr>
      <vt:lpstr>NSSE Student Incentive Winner Victoria Vanderhall First Year Student in OIE selfie</vt:lpstr>
      <vt:lpstr>Increase NSSE Assessment Data Usage</vt:lpstr>
      <vt:lpstr>6. Upcoming Surveys Academic Year 2014-2015</vt:lpstr>
      <vt:lpstr>7. Website Updates</vt:lpstr>
      <vt:lpstr>Student Learning Outcomes  Assessment Reports</vt:lpstr>
      <vt:lpstr>Other Business</vt:lpstr>
    </vt:vector>
  </TitlesOfParts>
  <Company>SUNY Potsdam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Academic Assessment  Committee (CAAC)</dc:title>
  <dc:creator>Glenda M Morales-Hanley</dc:creator>
  <cp:lastModifiedBy>Glenda M Morales-Hanley</cp:lastModifiedBy>
  <cp:revision>29</cp:revision>
  <dcterms:created xsi:type="dcterms:W3CDTF">2014-05-08T13:47:51Z</dcterms:created>
  <dcterms:modified xsi:type="dcterms:W3CDTF">2014-05-13T17:09:17Z</dcterms:modified>
</cp:coreProperties>
</file>